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68" r:id="rId5"/>
    <p:sldId id="272" r:id="rId6"/>
    <p:sldId id="269" r:id="rId7"/>
    <p:sldId id="259" r:id="rId8"/>
    <p:sldId id="260" r:id="rId9"/>
    <p:sldId id="270" r:id="rId10"/>
    <p:sldId id="271" r:id="rId11"/>
    <p:sldId id="265" r:id="rId12"/>
    <p:sldId id="266" r:id="rId13"/>
    <p:sldId id="273" r:id="rId14"/>
    <p:sldId id="274" r:id="rId15"/>
    <p:sldId id="262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7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3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01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04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6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4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4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1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6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9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5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1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5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9DED-4EBC-46F4-957F-03BD5F2623A4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87E842-A3D0-466D-B5A2-94C5C6FE3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9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6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81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  <a:ea typeface="+mn-ea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7351" y="214184"/>
            <a:ext cx="11022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Орла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1219200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по реализации образовательной области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«Речевое развитие»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обучения – дистанционная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Возрастная группа – 5-6 лет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компенсирующей направленности)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4303" y="3244334"/>
            <a:ext cx="7002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Буква Щ.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4854" y="5618205"/>
            <a:ext cx="5214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учитель-логопед Сапрыкина С.В.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pixy.org/src/55/5598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426" y="3626500"/>
            <a:ext cx="2199503" cy="2945763"/>
          </a:xfrm>
          <a:prstGeom prst="rect">
            <a:avLst/>
          </a:prstGeom>
          <a:noFill/>
        </p:spPr>
      </p:pic>
      <p:pic>
        <p:nvPicPr>
          <p:cNvPr id="12" name="Picture 4" descr="https://avatars.mds.yandex.net/get-pdb/215709/acebcc09-a932-4c0d-9f2a-d6c8c023fca9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76584">
            <a:off x="9037255" y="1410856"/>
            <a:ext cx="3154745" cy="1950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2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8432" y="280086"/>
            <a:ext cx="317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Посчитай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avatars.mds.yandex.net/get-zen_doc/1596193/pub_5d60c6b83f548700ae272f24_5d60c73abd639600aed40a86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0912" y="1128583"/>
            <a:ext cx="2224217" cy="1482811"/>
          </a:xfrm>
          <a:prstGeom prst="rect">
            <a:avLst/>
          </a:prstGeom>
          <a:noFill/>
        </p:spPr>
      </p:pic>
      <p:pic>
        <p:nvPicPr>
          <p:cNvPr id="33796" name="Picture 4" descr="https://cdn2.static1-sima-land.com/items/1732930/0/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814" y="1117170"/>
            <a:ext cx="2273644" cy="1534383"/>
          </a:xfrm>
          <a:prstGeom prst="rect">
            <a:avLst/>
          </a:prstGeom>
          <a:noFill/>
        </p:spPr>
      </p:pic>
      <p:sp>
        <p:nvSpPr>
          <p:cNvPr id="33798" name="AutoShape 6" descr="https://img-fotki.yandex.ru/get/9360/208575877.d2/0_dfa9a_16adda9b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img-fotki.yandex.ru/get/9360/208575877.d2/0_dfa9a_16adda9b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1" name="Picture 9" descr="C:\Users\user\Desktop\0_91c82_e23560d2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6185" y="2811290"/>
            <a:ext cx="1756808" cy="1587715"/>
          </a:xfrm>
          <a:prstGeom prst="rect">
            <a:avLst/>
          </a:prstGeom>
          <a:noFill/>
        </p:spPr>
      </p:pic>
      <p:pic>
        <p:nvPicPr>
          <p:cNvPr id="11" name="Picture 12" descr="https://cstor.nn2.ru/forum/data/forum/images/2012-04/49202086-112126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52" y="2646982"/>
            <a:ext cx="2093809" cy="18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https://im0-tub-ru.yandex.net/i?id=89c06c99e42602b7b8dae1882092386a&amp;ref=rim&amp;n=33&amp;w=196&amp;h=15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9759" y="4753231"/>
            <a:ext cx="2620576" cy="1713471"/>
          </a:xfrm>
          <a:prstGeom prst="rect">
            <a:avLst/>
          </a:prstGeom>
          <a:noFill/>
        </p:spPr>
      </p:pic>
      <p:pic>
        <p:nvPicPr>
          <p:cNvPr id="13" name="Picture 2" descr="https://russkaja-skazka.ru/wp-content/uploads/2017/10/o-shhuke-zubastoy-chitat-russkaya-skazka-onlay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8E4BE"/>
              </a:clrFrom>
              <a:clrTo>
                <a:srgbClr val="D8E4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671" y="4403439"/>
            <a:ext cx="2087821" cy="2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19351" y="1210962"/>
            <a:ext cx="1252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7059" y="3080950"/>
            <a:ext cx="528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08822" y="4950941"/>
            <a:ext cx="537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07092"/>
            <a:ext cx="8911687" cy="56017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378" y="1367481"/>
            <a:ext cx="9898234" cy="51568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Щётка - 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Щенок –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Морщинка –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Клещи –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Щука –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Лещ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Плащ -</a:t>
            </a:r>
          </a:p>
        </p:txBody>
      </p:sp>
      <p:pic>
        <p:nvPicPr>
          <p:cNvPr id="8194" name="Picture 2" descr="https://russkaja-skazka.ru/wp-content/uploads/2017/10/o-shhuke-zubastoy-chitat-russkaya-skazka-onlay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E4BE"/>
              </a:clrFrom>
              <a:clrTo>
                <a:srgbClr val="D8E4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69" y="787028"/>
            <a:ext cx="2144927" cy="2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bs.twimg.com/media/CuJnPqNUsAE2_hL.jpg:lar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3" y="4733466"/>
            <a:ext cx="2200447" cy="13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dn1.ozone.ru/multimedia/10195755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93" y="1326292"/>
            <a:ext cx="1418902" cy="12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jeopardylabs.com/ugc/2019-05-22%2F849714f6-1a22-4e71-add4-cace6a9f8773-cheek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80" y="727481"/>
            <a:ext cx="1524943" cy="14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pinimg.com/736x/3d/42/d8/3d42d8bbec6bc4eeb0755cded1dcca9e--cartoon-dog-dog-pictur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99" y="3386509"/>
            <a:ext cx="1450803" cy="14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i-a.d-cd.net/WUAAAgMtbuA-19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39" y="5036192"/>
            <a:ext cx="1396829" cy="13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avatars.mds.yandex.net/get-pdb/202366/87a4ac1e-5fcb-4bf5-9a11-92e963a61ddf/s120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14" y="4942060"/>
            <a:ext cx="1557895" cy="16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centrkosmetologii.ru/files/images/lazernaya_shlifovka_morschin_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12" y="3030309"/>
            <a:ext cx="1552910" cy="8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7112"/>
            <a:ext cx="8911687" cy="7885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- много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множественного числа имени существительного.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pixy.org/src/444/444054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08" y="844777"/>
            <a:ext cx="2031291" cy="14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pinimg.com/736x/2f/d0/d1/2fd0d1abde8f703486e350962c81f39d--fiestas-disney-disney-characte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10" y="855678"/>
            <a:ext cx="1539380" cy="15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ds05.infourok.ru/uploads/ex/0867/0002b3fe-e3236012/hello_html_4773723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9418">
            <a:off x="6830595" y="2564962"/>
            <a:ext cx="1288217" cy="13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www.vippng.com/png/detail/75-759111_toothbrush-png-image-with-transparent-background-transparent-background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35" y="2699866"/>
            <a:ext cx="1648058" cy="8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68.img.avito.st/640x480/558297316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45" y="4078000"/>
            <a:ext cx="3527116" cy="18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cstor.nn2.ru/forum/data/forum/images/2012-04/49202086-112126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93" y="3948560"/>
            <a:ext cx="2093809" cy="18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0" y="329514"/>
            <a:ext cx="5684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Доскажи словечко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6681" y="1120346"/>
            <a:ext cx="6483178" cy="4639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Письмо опускают в почтовый … (ящик).</a:t>
            </a:r>
          </a:p>
          <a:p>
            <a:pPr>
              <a:lnSpc>
                <a:spcPct val="20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огороде выросли сочные … (овощи).</a:t>
            </a:r>
          </a:p>
          <a:p>
            <a:pPr>
              <a:lnSpc>
                <a:spcPct val="20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собаки сынок - … (щенок).</a:t>
            </a:r>
          </a:p>
          <a:p>
            <a:pPr>
              <a:lnSpc>
                <a:spcPct val="200000"/>
              </a:lnSpc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Емелины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желания исполняла … (щука).</a:t>
            </a:r>
          </a:p>
          <a:p>
            <a:pPr>
              <a:lnSpc>
                <a:spcPct val="20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Зубы чистят зубной … (щеткой).</a:t>
            </a:r>
          </a:p>
          <a:p>
            <a:pPr>
              <a:lnSpc>
                <a:spcPct val="20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Древние времена люди жили в … (пещере).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im0-tub-ru.yandex.net/i?id=d2f805e09946e532fb8ace28632ae491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5424" y="638561"/>
            <a:ext cx="1874028" cy="1404424"/>
          </a:xfrm>
          <a:prstGeom prst="rect">
            <a:avLst/>
          </a:prstGeom>
          <a:noFill/>
        </p:spPr>
      </p:pic>
      <p:pic>
        <p:nvPicPr>
          <p:cNvPr id="35844" name="Picture 4" descr="https://im0-tub-ru.yandex.net/i?id=9f40856470629463ebdc2b1d98f5c6b7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92575" y="1923664"/>
            <a:ext cx="1734047" cy="1198478"/>
          </a:xfrm>
          <a:prstGeom prst="rect">
            <a:avLst/>
          </a:prstGeom>
          <a:noFill/>
        </p:spPr>
      </p:pic>
      <p:pic>
        <p:nvPicPr>
          <p:cNvPr id="35845" name="Picture 5" descr="C:\Users\user\Desktop\0_91c82_e23560d2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210" y="2572393"/>
            <a:ext cx="1064054" cy="961639"/>
          </a:xfrm>
          <a:prstGeom prst="rect">
            <a:avLst/>
          </a:prstGeom>
          <a:noFill/>
        </p:spPr>
      </p:pic>
      <p:pic>
        <p:nvPicPr>
          <p:cNvPr id="35847" name="Picture 7" descr="https://prikolist.club/wp-content/uploads/2019/12/32-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44546" y="3168906"/>
            <a:ext cx="2167353" cy="1625515"/>
          </a:xfrm>
          <a:prstGeom prst="rect">
            <a:avLst/>
          </a:prstGeom>
          <a:noFill/>
        </p:spPr>
      </p:pic>
      <p:pic>
        <p:nvPicPr>
          <p:cNvPr id="10" name="Picture 8" descr="https://www.vippng.com/png/detail/75-759111_toothbrush-png-image-with-transparent-background-transparent-background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51" y="4108537"/>
            <a:ext cx="1648058" cy="8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https://im0-tub-ru.yandex.net/i?id=8f68e2db9e44a7b3a3774e4dee4280ff&amp;n=13&amp;exp=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2876" y="4905631"/>
            <a:ext cx="2095577" cy="165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7958" y="255373"/>
            <a:ext cx="6532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Звуковой анализ слова ЩУКА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fc.vseosvita.ua/0022c2-dde8/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6761" y="675501"/>
            <a:ext cx="3715065" cy="18864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7524" y="1103871"/>
            <a:ext cx="58406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Сколько гласных звуков в слове «ЩУКА»? </a:t>
            </a:r>
          </a:p>
          <a:p>
            <a:r>
              <a:rPr lang="ru-RU" dirty="0" smtClean="0"/>
              <a:t>Назови их. Сколько слогов?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Запомни! Сколько в слове гласных, столько и слогов!</a:t>
            </a:r>
          </a:p>
          <a:p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Отхлопай слово «ЩУКА» по слогам;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Назови первый слог;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Назови второй слог; </a:t>
            </a:r>
          </a:p>
          <a:p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/>
              <a:t>Назови по порядку все звуки в слове «ЩУКА»;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/>
              <a:t>Дай характеристику каждому звуку.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33038" y="2828836"/>
            <a:ext cx="4143631" cy="170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[щ] – согласный, глухой, мягкий.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[у] – гласный.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[к] – согласный, глухой, твердый.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[а] – гласный.</a:t>
            </a:r>
            <a:endParaRPr lang="ru-RU" b="1" dirty="0"/>
          </a:p>
        </p:txBody>
      </p:sp>
      <p:pic>
        <p:nvPicPr>
          <p:cNvPr id="36867" name="Picture 3" descr="C:\Users\user\Desktop\ball_about_green-1412441.jpg!d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843" y="3217648"/>
            <a:ext cx="278026" cy="156158"/>
          </a:xfrm>
          <a:prstGeom prst="rect">
            <a:avLst/>
          </a:prstGeom>
          <a:noFill/>
        </p:spPr>
      </p:pic>
      <p:pic>
        <p:nvPicPr>
          <p:cNvPr id="36869" name="Picture 5" descr="http://www.wyeleisure.co.uk/blog/wp-content/uploads/2016/04/29922_P_SpoilerAl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9556" y="3657200"/>
            <a:ext cx="177713" cy="140443"/>
          </a:xfrm>
          <a:prstGeom prst="rect">
            <a:avLst/>
          </a:prstGeom>
          <a:noFill/>
        </p:spPr>
      </p:pic>
      <p:pic>
        <p:nvPicPr>
          <p:cNvPr id="10" name="Picture 5" descr="http://www.wyeleisure.co.uk/blog/wp-content/uploads/2016/04/29922_P_SpoilerAl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913" y="4452151"/>
            <a:ext cx="177713" cy="140443"/>
          </a:xfrm>
          <a:prstGeom prst="rect">
            <a:avLst/>
          </a:prstGeom>
          <a:noFill/>
        </p:spPr>
      </p:pic>
      <p:pic>
        <p:nvPicPr>
          <p:cNvPr id="36871" name="Picture 7" descr="https://fs01.vseosvita.ua/01005et7-13d3/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1319" y="3987116"/>
            <a:ext cx="190499" cy="2224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476734" y="2512541"/>
            <a:ext cx="1812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ЩУКА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2422"/>
            <a:ext cx="8911687" cy="11615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 «ш – щ»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кто (что) изображён на картинке.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слышится в слове: «ш» или «щ»?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llustrators.ru/uploads/illustration/image/429694/main_429694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52" y="1309816"/>
            <a:ext cx="8786254" cy="54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42613"/>
            <a:ext cx="8911687" cy="8556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Говори, не торопись, да смотри – не ошибись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Выучите с ребёнком стихотворение.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9212" y="998291"/>
            <a:ext cx="8915400" cy="4912931"/>
          </a:xfrm>
        </p:spPr>
        <p:txBody>
          <a:bodyPr/>
          <a:lstStyle/>
          <a:p>
            <a:r>
              <a:rPr lang="ru-RU" dirty="0" smtClean="0"/>
              <a:t>Два щенка щека к щеке</a:t>
            </a:r>
          </a:p>
          <a:p>
            <a:pPr>
              <a:buNone/>
            </a:pPr>
            <a:r>
              <a:rPr lang="ru-RU" dirty="0" smtClean="0"/>
              <a:t>Щиплют щётку в уголке, </a:t>
            </a:r>
          </a:p>
          <a:p>
            <a:pPr>
              <a:buNone/>
            </a:pPr>
            <a:r>
              <a:rPr lang="ru-RU" dirty="0" smtClean="0"/>
              <a:t>Да у щётки половой</a:t>
            </a:r>
          </a:p>
          <a:p>
            <a:pPr>
              <a:buNone/>
            </a:pPr>
            <a:r>
              <a:rPr lang="ru-RU" dirty="0" smtClean="0"/>
              <a:t>Палка есть над головой.</a:t>
            </a:r>
          </a:p>
          <a:p>
            <a:pPr>
              <a:buNone/>
            </a:pPr>
            <a:r>
              <a:rPr lang="ru-RU" dirty="0" smtClean="0"/>
              <a:t>Палка щёлк щенков сплеча,</a:t>
            </a:r>
          </a:p>
          <a:p>
            <a:pPr>
              <a:buNone/>
            </a:pPr>
            <a:r>
              <a:rPr lang="ru-RU" dirty="0" smtClean="0"/>
              <a:t>Два щенка ушли ворча.</a:t>
            </a:r>
          </a:p>
          <a:p>
            <a:pPr marL="0" indent="0">
              <a:buNone/>
            </a:pPr>
            <a:r>
              <a:rPr lang="ru-RU" dirty="0" smtClean="0"/>
              <a:t>				С. Михалков</a:t>
            </a:r>
            <a:endParaRPr lang="ru-RU" dirty="0"/>
          </a:p>
        </p:txBody>
      </p:sp>
      <p:pic>
        <p:nvPicPr>
          <p:cNvPr id="4100" name="Picture 4" descr="https://www.clipartmax.com/png/full/5-54977_free-clipart-of-a-shop-broom-broom-clipar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49" y="1729640"/>
            <a:ext cx="4209116" cy="50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ama7ya.ru/wp-content/uploads/2019/01/101_dalmatians_by_nostalgiaattack-d4kp0jk-1024x10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5773" y="3286897"/>
            <a:ext cx="2940908" cy="2822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1177" y="271849"/>
            <a:ext cx="8320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изображенные предметы и скажи, о каком звуке сегодня пойдёт речь?</a:t>
            </a:r>
            <a:endParaRPr lang="ru-RU" b="1" i="1" dirty="0"/>
          </a:p>
        </p:txBody>
      </p:sp>
      <p:pic>
        <p:nvPicPr>
          <p:cNvPr id="29698" name="Picture 2" descr="https://ds05.infourok.ru/uploads/ex/0e35/00053e54-7347e124/img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0692" y="1717719"/>
            <a:ext cx="2454876" cy="2211152"/>
          </a:xfrm>
          <a:prstGeom prst="rect">
            <a:avLst/>
          </a:prstGeom>
          <a:noFill/>
        </p:spPr>
      </p:pic>
      <p:pic>
        <p:nvPicPr>
          <p:cNvPr id="29700" name="Picture 4" descr="https://avatars.mds.yandex.net/get-pdb/215709/acebcc09-a932-4c0d-9f2a-d6c8c023fca9/s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0996" y="3956349"/>
            <a:ext cx="3154745" cy="1950181"/>
          </a:xfrm>
          <a:prstGeom prst="rect">
            <a:avLst/>
          </a:prstGeom>
          <a:noFill/>
        </p:spPr>
      </p:pic>
      <p:pic>
        <p:nvPicPr>
          <p:cNvPr id="29702" name="Picture 6" descr="https://avatars.mds.yandex.net/get-pdb/1806815/d66c6427-b04f-4c92-9401-a0359f7ea245/s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9397" y="1112109"/>
            <a:ext cx="2182544" cy="2454875"/>
          </a:xfrm>
          <a:prstGeom prst="rect">
            <a:avLst/>
          </a:prstGeom>
          <a:noFill/>
        </p:spPr>
      </p:pic>
      <p:pic>
        <p:nvPicPr>
          <p:cNvPr id="29704" name="Picture 8" descr="https://avatars.mds.yandex.net/get-pdb/964669/395ab5ce-5ff0-4758-8aa0-61a166c0a8d4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5296" y="4464908"/>
            <a:ext cx="2933425" cy="2026508"/>
          </a:xfrm>
          <a:prstGeom prst="rect">
            <a:avLst/>
          </a:prstGeom>
          <a:noFill/>
        </p:spPr>
      </p:pic>
      <p:pic>
        <p:nvPicPr>
          <p:cNvPr id="29706" name="Picture 10" descr="https://avatars.mds.yandex.net/get-pdb/49816/d9d7ba3f-9ee2-46ac-a569-0812b8d5d6b8/s1200?webp=fal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2867" y="1883376"/>
            <a:ext cx="2728133" cy="292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665" y="148281"/>
            <a:ext cx="10313773" cy="97206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звука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(согласный, глухой, всегда мягкий)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4.infourok.ru/uploads/ex/02be/00168475-19431aa0/img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20130" r="7108" b="9810"/>
          <a:stretch/>
        </p:blipFill>
        <p:spPr bwMode="auto">
          <a:xfrm>
            <a:off x="2471351" y="1120346"/>
            <a:ext cx="8171552" cy="55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3999" y="387179"/>
            <a:ext cx="995130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губки в легкой улыбке;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зубки сближены;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широкий кончик языка поднят за верхними зубками и образует щель;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по центру язычка идет плавная теплая воздушная струя;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горлышко «молчит».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 согласный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(язычок создает воздуху преграду), </a:t>
            </a: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Всегда мягкий, 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Глухой.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3016" y="172995"/>
            <a:ext cx="4349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звука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3385" y="4843848"/>
            <a:ext cx="76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Символ звука: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дворник подметает улицу: ЩЩЩ...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\Desktop\ball_about_green-1412441.jpg!d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897" y="3497736"/>
            <a:ext cx="988541" cy="447654"/>
          </a:xfrm>
          <a:prstGeom prst="rect">
            <a:avLst/>
          </a:prstGeom>
          <a:noFill/>
        </p:spPr>
      </p:pic>
      <p:pic>
        <p:nvPicPr>
          <p:cNvPr id="30723" name="Picture 3" descr="C:\Users\user\Desktop\1200px-Twemoji2_1f515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340" y="3915034"/>
            <a:ext cx="508686" cy="508686"/>
          </a:xfrm>
          <a:prstGeom prst="rect">
            <a:avLst/>
          </a:prstGeom>
          <a:noFill/>
        </p:spPr>
      </p:pic>
      <p:pic>
        <p:nvPicPr>
          <p:cNvPr id="30725" name="Picture 5" descr="https://avatars.mds.yandex.net/get-zen_doc/128694/pub_5da0a462fe289100b04aea8b_5da0b39e9515ee725602af8a/scale_12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6100" y="3471219"/>
            <a:ext cx="3587850" cy="303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2097" y="337751"/>
            <a:ext cx="6755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обозначающая  звук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readik.ru/bukvy/sch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8587" y="860855"/>
            <a:ext cx="5093899" cy="36699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89189" y="4357816"/>
            <a:ext cx="3723503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Щётку мы сейчас возьмем,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порядок наведём.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Раз-два-три-четыре-пять,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Букву «Щ» нам надо знать!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62184" y="461319"/>
            <a:ext cx="513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Поймай звук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96778" y="1375719"/>
            <a:ext cx="109480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Хлопни в ладоши, если услыши</a:t>
            </a:r>
            <a:r>
              <a:rPr lang="ru-RU" b="1" i="1" dirty="0" smtClean="0">
                <a:latin typeface="Arial" charset="0"/>
                <a:cs typeface="Arial" charset="0"/>
              </a:rPr>
              <a:t>шь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звук [Щ]: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к-щ-л-н-щ-п-щ-с-т-щ-щ-м-л-щ;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-ща-сы-па-щу-ащ-ан-оп-чу-щи.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latin typeface="Arial" charset="0"/>
                <a:cs typeface="Arial" charset="0"/>
              </a:rPr>
              <a:t>- лещ, печь, меч, щенок, точка, плащ.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747" name="Picture 3" descr="https://detstwoonlain.ucoz.net/16/img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9E5BF"/>
              </a:clrFrom>
              <a:clrTo>
                <a:srgbClr val="D9E5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0163" y="2821160"/>
            <a:ext cx="6910771" cy="373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65" y="0"/>
            <a:ext cx="9618147" cy="11615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зарядка с выделением ударного слога.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(Ребёнок повторяет за родителем слоги, делая ударение на выделенном слоге)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19416"/>
            <a:ext cx="8915400" cy="39918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щи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ящ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56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чистоговорку.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494" y="1331789"/>
            <a:ext cx="9736598" cy="39193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 – ща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мы несём домой леща.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Ща – ща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вот овощи для борща.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сумку еле я тащу.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дождя надену плащ.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я иду в плаще.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все идут в плащах.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.kinderus.ru/u/products_photos/666x600/1c14e319dbcc6ea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77" y="4143633"/>
            <a:ext cx="2232453" cy="23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laneta-ka.ru/pics/kartinki-lesha-rib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08" y="1032249"/>
            <a:ext cx="2137150" cy="12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ww.pascogifts.com/files/cache/medium/files/lu-74176-20-58077d636a3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32" y="3291486"/>
            <a:ext cx="1953428" cy="14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fruktu.ru/image/cache/catalog/zamena2/nabordljaborscha-500x40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04" y="2052455"/>
            <a:ext cx="2203239" cy="17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7741" y="189471"/>
            <a:ext cx="8979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картинки, в названии которых слышится звук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место звука в слове.</a:t>
            </a:r>
            <a:endParaRPr lang="ru-RU" b="1" i="1" dirty="0"/>
          </a:p>
        </p:txBody>
      </p:sp>
      <p:pic>
        <p:nvPicPr>
          <p:cNvPr id="32770" name="Picture 2" descr="https://www.pinclipart.com/picdir/big/251-2510398_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302" y="1252152"/>
            <a:ext cx="1054444" cy="13091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4259" y="2553730"/>
            <a:ext cx="160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printonic.ru/uploads/images/2016/02/20/img_56c8985be8c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441" y="1171533"/>
            <a:ext cx="2072862" cy="13492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53232" y="2496065"/>
            <a:ext cx="1342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https://thumbs.dreamstime.com/b/%D0%B8-%D1%8E%D1%81%D1%82%D1%80%D0%B0%D1%86%D0%B8%D1%8F-%D1%88%D0%B0%D1%80%D0%B6%D0%B0-%D1%89%D1%83%D0%BA%D0%B8-%D1%80%D1%8B%D0%B1-595315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2030" y="765389"/>
            <a:ext cx="2436441" cy="196133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315201" y="2454876"/>
            <a:ext cx="1293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 descr="https://avatars.mds.yandex.net/get-pdb/1903762/77bfb2a1-48af-4770-be5a-fd1b01ef2aef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7082" y="3575223"/>
            <a:ext cx="2273594" cy="13098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1880" y="4901514"/>
            <a:ext cx="173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8" name="Picture 10" descr="https://lavkahudozhnika76.ru/wa-data/public/shop/products/88/52/15288/images/7663/7663.750x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3008" y="3441359"/>
            <a:ext cx="1278923" cy="127892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90984" y="4736756"/>
            <a:ext cx="165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епка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0" name="Picture 12" descr="https://avatars.mds.yandex.net/get-pdb/937659/2f064643-b21c-4c6a-83bf-57876dfbf3e9/s1200?webp=fals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7092" y="2830729"/>
            <a:ext cx="1866469" cy="200288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496431" y="4909750"/>
            <a:ext cx="211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530</TotalTime>
  <Words>467</Words>
  <Application>Microsoft Office PowerPoint</Application>
  <PresentationFormat>Широкоэкранный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AGCooperCyr</vt:lpstr>
      <vt:lpstr>Arial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Характеристика звука [щ] (согласный, глухой, всегда мягкий)</vt:lpstr>
      <vt:lpstr>Презентация PowerPoint</vt:lpstr>
      <vt:lpstr>Презентация PowerPoint</vt:lpstr>
      <vt:lpstr>Презентация PowerPoint</vt:lpstr>
      <vt:lpstr>Речевая зарядка с выделением ударного слога. (Ребёнок повторяет за родителем слоги, делая ударение на выделенном слоге)</vt:lpstr>
      <vt:lpstr>Повтори чистоговорку.</vt:lpstr>
      <vt:lpstr>Презентация PowerPoint</vt:lpstr>
      <vt:lpstr>Презентация PowerPoint</vt:lpstr>
      <vt:lpstr>Назови ласково </vt:lpstr>
      <vt:lpstr>Один - много Образование множественного числа имени существительного.</vt:lpstr>
      <vt:lpstr>Презентация PowerPoint</vt:lpstr>
      <vt:lpstr>Презентация PowerPoint</vt:lpstr>
      <vt:lpstr>Дифференциация звуков «ш – щ» Назови кто (что) изображён на картинке.  Какой звук слышится в слове: «ш» или «щ»?</vt:lpstr>
      <vt:lpstr>Говори, не торопись, да смотри – не ошибись Выучите с ребёнком стихотворение.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«Щ»  Презентация для детей подготовительной логопедической группы</dc:title>
  <dc:creator>DASHA</dc:creator>
  <cp:lastModifiedBy>Пользователь</cp:lastModifiedBy>
  <cp:revision>20</cp:revision>
  <dcterms:created xsi:type="dcterms:W3CDTF">2020-04-06T19:32:35Z</dcterms:created>
  <dcterms:modified xsi:type="dcterms:W3CDTF">2020-06-08T07:50:04Z</dcterms:modified>
</cp:coreProperties>
</file>