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8" r:id="rId2"/>
    <p:sldId id="261" r:id="rId3"/>
    <p:sldId id="265" r:id="rId4"/>
    <p:sldId id="266" r:id="rId5"/>
    <p:sldId id="275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3" r:id="rId14"/>
    <p:sldId id="276" r:id="rId15"/>
    <p:sldId id="277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otype Corsiva" panose="03010101010201010101" pitchFamily="66" charset="0"/>
      <p: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3" autoAdjust="0"/>
    <p:restoredTop sz="94660"/>
  </p:normalViewPr>
  <p:slideViewPr>
    <p:cSldViewPr>
      <p:cViewPr varScale="1">
        <p:scale>
          <a:sx n="102" d="100"/>
          <a:sy n="102" d="100"/>
        </p:scale>
        <p:origin x="2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03.06.2020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38.jpeg"/><Relationship Id="rId10" Type="http://schemas.openxmlformats.org/officeDocument/2006/relationships/image" Target="../media/image41.png"/><Relationship Id="rId4" Type="http://schemas.openxmlformats.org/officeDocument/2006/relationships/image" Target="../media/image37.jpe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jpeg"/><Relationship Id="rId7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642918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«Детский сад № 85 комбинированного вида» города Орла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571612"/>
            <a:ext cx="6072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Задание по реализации образовательной области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«Речевое развитие»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Форма обучения – дистанционная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Возрастная группа – 5-6 лет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компенсирующей направленности)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3244334"/>
            <a:ext cx="5058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Буква Й.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5286388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учитель-логопед Сапрыкина С.В.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https://thumbs.dreamstime.com/b/%D1%82%D1%80%D0%B5%D0%BD%D0%B8%D1%80%D0%BE%D0%B2%D0%BA%D0%B8-%D0%B9%D0%BE%D0%B3%D0%B8-%D1%81%D1%82%D0%B0%D1%80%D1%88%D0%B5%D0%B9-%D0%B6%D0%B5%D0%BD%D1%89%D0%B8%D0%BD%D1%8B-%D0%BF%D1%80%D0%B0%D0%BA%D1%82%D0%B8%D0%BA%D1%83%D1%8F-%D0%B7-%D0%BE%D1%80%D0%BE%D0%B2%D0%BE-6634052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429000"/>
            <a:ext cx="2905092" cy="2905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571481"/>
            <a:ext cx="67866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Задания: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гласных звуков в слове «Май»? Назови их.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Запомни! Сколько в слове гласных, столько и слогов!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Отхлопай слово «Май» по слогам;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по порядку все звуки в слове «Май»;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3143248"/>
            <a:ext cx="721523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- Первый звук – [</a:t>
            </a:r>
            <a:r>
              <a:rPr lang="ru-RU" b="1" dirty="0" smtClean="0"/>
              <a:t>м</a:t>
            </a:r>
            <a:r>
              <a:rPr lang="ru-RU" dirty="0" smtClean="0"/>
              <a:t>]. Он согласный,твердый, звонкий. Мы обозначаем его синим кружком.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Второй звук - [</a:t>
            </a:r>
            <a:r>
              <a:rPr lang="ru-RU" b="1" dirty="0" smtClean="0"/>
              <a:t>а</a:t>
            </a:r>
            <a:r>
              <a:rPr lang="ru-RU" dirty="0" smtClean="0"/>
              <a:t>]. Он гласный. Мы обозначим его красным кружком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- Третий звук - [</a:t>
            </a:r>
            <a:r>
              <a:rPr lang="el-GR" b="1" dirty="0" smtClean="0"/>
              <a:t>ϳ</a:t>
            </a:r>
            <a:r>
              <a:rPr lang="ru-RU" dirty="0" smtClean="0"/>
              <a:t>]. Он согласный, мягкий, звонкий. Мы обозначим его зелёным кружком</a:t>
            </a:r>
            <a:endParaRPr lang="ru-RU" dirty="0"/>
          </a:p>
        </p:txBody>
      </p:sp>
      <p:pic>
        <p:nvPicPr>
          <p:cNvPr id="5" name="Picture 2" descr="C:\Users\user\Desktop\Без имени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5072074"/>
            <a:ext cx="2214578" cy="965639"/>
          </a:xfrm>
          <a:prstGeom prst="rect">
            <a:avLst/>
          </a:prstGeom>
          <a:noFill/>
        </p:spPr>
      </p:pic>
      <p:sp>
        <p:nvSpPr>
          <p:cNvPr id="6" name="Блок-схема: узел 5"/>
          <p:cNvSpPr/>
          <p:nvPr/>
        </p:nvSpPr>
        <p:spPr>
          <a:xfrm>
            <a:off x="3786182" y="5357826"/>
            <a:ext cx="457200" cy="3571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4357686" y="5357826"/>
            <a:ext cx="457200" cy="35719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5072066" y="5357826"/>
            <a:ext cx="457200" cy="35719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000108"/>
            <a:ext cx="364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Физкультминутка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1000" y="1428736"/>
            <a:ext cx="3589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действий по тексту)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000240"/>
            <a:ext cx="50006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Вправо, влево головою!</a:t>
            </a:r>
          </a:p>
          <a:p>
            <a:r>
              <a:rPr lang="ru-RU" sz="2800" i="1" dirty="0" smtClean="0"/>
              <a:t>Руки вверх! Перед собою!</a:t>
            </a:r>
          </a:p>
          <a:p>
            <a:r>
              <a:rPr lang="ru-RU" sz="2800" i="1" dirty="0" smtClean="0"/>
              <a:t>Топни правою ногой!</a:t>
            </a:r>
          </a:p>
          <a:p>
            <a:r>
              <a:rPr lang="ru-RU" sz="2800" i="1" dirty="0" smtClean="0"/>
              <a:t>Вправо шаг. На месте стой.</a:t>
            </a:r>
            <a:endParaRPr lang="ru-RU" sz="2800" i="1" dirty="0"/>
          </a:p>
        </p:txBody>
      </p:sp>
      <p:pic>
        <p:nvPicPr>
          <p:cNvPr id="21506" name="Picture 2" descr="http://ds5ishim.ru/sites/default/files/kartinki-zaryadka-dlya-detej-2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357538"/>
            <a:ext cx="385765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9" y="571480"/>
            <a:ext cx="4572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Игра «Третий лишний» </a:t>
            </a: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Picture 2" descr="https://im0-tub-ru.yandex.net/i?id=9bb1fb7eb942951725dd22a4fbcf9eb2-l&amp;ref=rim&amp;n=13&amp;w=626&amp;h=9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571612"/>
            <a:ext cx="1937875" cy="2786082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2500298" y="1285860"/>
            <a:ext cx="2714644" cy="857256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00364" y="1428736"/>
            <a:ext cx="2571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слово здесь лишнее и почему?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https://ozon-st.cdn.ngenix.net/s3/multimedia-5/6001885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643183"/>
            <a:ext cx="690819" cy="857255"/>
          </a:xfrm>
          <a:prstGeom prst="rect">
            <a:avLst/>
          </a:prstGeom>
          <a:noFill/>
        </p:spPr>
      </p:pic>
      <p:pic>
        <p:nvPicPr>
          <p:cNvPr id="9" name="Picture 4" descr="https://www.ta-me-shi-te.net/master/wp-content/uploads/2014/11/0682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500306"/>
            <a:ext cx="1214846" cy="1143008"/>
          </a:xfrm>
          <a:prstGeom prst="rect">
            <a:avLst/>
          </a:prstGeom>
          <a:noFill/>
        </p:spPr>
      </p:pic>
      <p:pic>
        <p:nvPicPr>
          <p:cNvPr id="1027" name="Picture 3" descr="https://pristor.ru/wp-content/uploads/2017/01/%D0%9A%D0%B0%D1%80%D1%82%D0%B8%D0%BD%D0%BA%D0%B8-%D0%BB%D0%B8%D1%81-%D0%B4%D0%BB%D1%8F-%D0%B4%D0%B5%D1%82%D0%B5%D0%B9-%D0%BB%D0%B8%D1%81%D0%B0-%D0%BA%D0%B0%D1%80%D1%82%D0%B8%D0%BD%D0%BA%D0%B8-%D0%B4%D0%BB%D1%8F-%D0%B4%D0%B5%D1%82%D0%B5%D0%B9-%D1%81%D0%BC%D0%BE%D1%82%D1%80%D0%B5%D1%82%D1%8C-%D0%B1%D0%B5%D1%81%D0%BF%D0%BB%D0%B0%D1%82%D0%BD%D0%BE-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357430"/>
            <a:ext cx="1357322" cy="135732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215074" y="2571744"/>
            <a:ext cx="2428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(Майка, чайник, лиса: лишнее  слово «лиса»– без звука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1600" dirty="0" smtClean="0"/>
              <a:t>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].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https://static8.depositphotos.com/1005314/1070/v/950/depositphotos_10702664-stock-illustration-red-tra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3786190"/>
            <a:ext cx="1230742" cy="1143008"/>
          </a:xfrm>
          <a:prstGeom prst="rect">
            <a:avLst/>
          </a:prstGeom>
          <a:noFill/>
        </p:spPr>
      </p:pic>
      <p:pic>
        <p:nvPicPr>
          <p:cNvPr id="1030" name="Picture 6" descr="http://pngimg.com/uploads/sparrow/sparrow_PNG4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4143380"/>
            <a:ext cx="802114" cy="642942"/>
          </a:xfrm>
          <a:prstGeom prst="rect">
            <a:avLst/>
          </a:prstGeom>
          <a:noFill/>
        </p:spPr>
      </p:pic>
      <p:pic>
        <p:nvPicPr>
          <p:cNvPr id="14" name="Picture 6" descr="https://im0-tub-ru.yandex.net/i?id=38591c910690640811533afeb8e46935&amp;n=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929066"/>
            <a:ext cx="1000132" cy="85725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215074" y="3857628"/>
            <a:ext cx="235745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(Трамвай, воробей, йод: лишнее слово «йод», т.к. звук [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] слышится в начале слова.)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32" name="Picture 8" descr="https://illustrators.ru/uploads/illustration/image/624346/main_624346_original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000636"/>
            <a:ext cx="1071570" cy="1026437"/>
          </a:xfrm>
          <a:prstGeom prst="rect">
            <a:avLst/>
          </a:prstGeom>
          <a:noFill/>
        </p:spPr>
      </p:pic>
      <p:pic>
        <p:nvPicPr>
          <p:cNvPr id="17" name="Picture 6" descr="http://pngimg.com/uploads/sparrow/sparrow_PNG4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5214950"/>
            <a:ext cx="802114" cy="642942"/>
          </a:xfrm>
          <a:prstGeom prst="rect">
            <a:avLst/>
          </a:prstGeom>
          <a:noFill/>
        </p:spPr>
      </p:pic>
      <p:pic>
        <p:nvPicPr>
          <p:cNvPr id="1034" name="Picture 10" descr="https://unvegetariano.com/images/hockey-clipart-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0430" y="4929198"/>
            <a:ext cx="1741512" cy="1285884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286512" y="5000637"/>
            <a:ext cx="24288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(Лишнее слово «хоккей» – по классификации предмета, попугай, воробей – это птицы.)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26" y="714356"/>
            <a:ext cx="3429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Игра </a:t>
            </a:r>
            <a:r>
              <a:rPr lang="ru-RU" sz="3600" b="1" i="1" dirty="0" smtClean="0">
                <a:solidFill>
                  <a:srgbClr val="C00000"/>
                </a:solidFill>
                <a:latin typeface="Monotype Corsiva" pitchFamily="66" charset="0"/>
              </a:rPr>
              <a:t>«Наоборот» 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https://im0-tub-ru.yandex.net/i?id=9bb1fb7eb942951725dd22a4fbcf9eb2-l&amp;ref=rim&amp;n=13&amp;w=626&amp;h=9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785926"/>
            <a:ext cx="1937875" cy="2786082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2786050" y="1428736"/>
            <a:ext cx="2928958" cy="107157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Назови слова со звуком</a:t>
            </a:r>
            <a:r>
              <a:rPr lang="ru-RU" sz="1600" b="1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1600" dirty="0" smtClean="0"/>
              <a:t>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600" i="1" dirty="0" smtClean="0"/>
              <a:t> </a:t>
            </a:r>
            <a:r>
              <a:rPr lang="ru-RU" sz="1600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928934"/>
            <a:ext cx="364332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БОЛЬНОЙ – … (ЗДОРОВЫЙ);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ТИХИЙ – …(ГРОМКИЙ);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НИЗКИЙ – …(ВЫСОКИЙ);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ХОЛОДНЫЙ – …(ТЁПЛЫЙ);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C00000"/>
                </a:solidFill>
              </a:rPr>
              <a:t>МАЛЕНЬКИЙ – …(БОЛЬШОЙ) 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wiki.kubg.edu.ua/images/2/20/4698212_21_%D0%BA%D0%BE%D0%BF%D0%B8%D1%8F_332x3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643182"/>
            <a:ext cx="1090598" cy="1357322"/>
          </a:xfrm>
          <a:prstGeom prst="rect">
            <a:avLst/>
          </a:prstGeom>
          <a:noFill/>
        </p:spPr>
      </p:pic>
      <p:pic>
        <p:nvPicPr>
          <p:cNvPr id="3076" name="Picture 4" descr="https://mtdata.ru/u27/photo0624/20708375146-0/original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8EAE7"/>
              </a:clrFrom>
              <a:clrTo>
                <a:srgbClr val="E8EA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929066"/>
            <a:ext cx="1285852" cy="821740"/>
          </a:xfrm>
          <a:prstGeom prst="rect">
            <a:avLst/>
          </a:prstGeom>
          <a:noFill/>
        </p:spPr>
      </p:pic>
      <p:pic>
        <p:nvPicPr>
          <p:cNvPr id="3078" name="Picture 6" descr="https://pickimage.ru/wp-content/uploads/images/detskie/thermometer/termomet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643050"/>
            <a:ext cx="1329419" cy="928694"/>
          </a:xfrm>
          <a:prstGeom prst="rect">
            <a:avLst/>
          </a:prstGeom>
          <a:noFill/>
        </p:spPr>
      </p:pic>
      <p:pic>
        <p:nvPicPr>
          <p:cNvPr id="3080" name="Picture 8" descr="https://avatars.mds.yandex.net/get-pdb/1600028/ab046439-c893-4df4-8c89-4bfb761ebfef/s1200?webp=fals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5072074"/>
            <a:ext cx="830073" cy="1143008"/>
          </a:xfrm>
          <a:prstGeom prst="rect">
            <a:avLst/>
          </a:prstGeom>
          <a:noFill/>
        </p:spPr>
      </p:pic>
      <p:pic>
        <p:nvPicPr>
          <p:cNvPr id="3082" name="Picture 10" descr="https://i.pinimg.com/736x/02/fc/76/02fc76d3341b794f1f523fd02ab0c44b--kartoon-millenium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5072074"/>
            <a:ext cx="801192" cy="1084003"/>
          </a:xfrm>
          <a:prstGeom prst="rect">
            <a:avLst/>
          </a:prstGeom>
          <a:noFill/>
        </p:spPr>
      </p:pic>
      <p:pic>
        <p:nvPicPr>
          <p:cNvPr id="3084" name="Picture 12" descr="https://ds05.infourok.ru/uploads/ex/127b/00066792-0dfec5c2/img12.jpg"/>
          <p:cNvPicPr>
            <a:picLocks noChangeAspect="1" noChangeArrowheads="1"/>
          </p:cNvPicPr>
          <p:nvPr/>
        </p:nvPicPr>
        <p:blipFill>
          <a:blip r:embed="rId8" cstate="print"/>
          <a:srcRect l="11749" t="17624" r="4535" b="11879"/>
          <a:stretch>
            <a:fillRect/>
          </a:stretch>
        </p:blipFill>
        <p:spPr bwMode="auto">
          <a:xfrm>
            <a:off x="4071934" y="5214950"/>
            <a:ext cx="1470432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14678" y="3071810"/>
            <a:ext cx="2857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Бегать - … (ты бегай)</a:t>
            </a:r>
          </a:p>
          <a:p>
            <a:pPr algn="just"/>
            <a:r>
              <a:rPr lang="ru-RU" dirty="0" smtClean="0"/>
              <a:t>Слушать - …(ты слушай)</a:t>
            </a:r>
          </a:p>
          <a:p>
            <a:pPr algn="just"/>
            <a:r>
              <a:rPr lang="ru-RU" dirty="0" smtClean="0"/>
              <a:t>Прыгать - …(ты прыгай)</a:t>
            </a:r>
          </a:p>
          <a:p>
            <a:pPr algn="just"/>
            <a:r>
              <a:rPr lang="ru-RU" dirty="0" smtClean="0"/>
              <a:t>Танцевать – … ( ты танцуй) </a:t>
            </a:r>
          </a:p>
          <a:p>
            <a:pPr algn="just"/>
            <a:r>
              <a:rPr lang="ru-RU" dirty="0" smtClean="0"/>
              <a:t>Думать – … (ты думай)</a:t>
            </a:r>
          </a:p>
          <a:p>
            <a:pPr algn="just"/>
            <a:r>
              <a:rPr lang="ru-RU" dirty="0" smtClean="0"/>
              <a:t>Хлопать - … (ты хлопай)</a:t>
            </a:r>
          </a:p>
          <a:p>
            <a:pPr algn="just"/>
            <a:r>
              <a:rPr lang="ru-RU" dirty="0" smtClean="0"/>
              <a:t>Стирать - …(ты стирай)</a:t>
            </a:r>
          </a:p>
          <a:p>
            <a:pPr algn="just"/>
            <a:r>
              <a:rPr lang="ru-RU" dirty="0" smtClean="0"/>
              <a:t>Поливать - …(ты поливай)</a:t>
            </a:r>
          </a:p>
          <a:p>
            <a:pPr algn="just"/>
            <a:r>
              <a:rPr lang="ru-RU" dirty="0" smtClean="0"/>
              <a:t>Собирать - … (ты собирай)</a:t>
            </a:r>
          </a:p>
        </p:txBody>
      </p:sp>
      <p:pic>
        <p:nvPicPr>
          <p:cNvPr id="4" name="Picture 2" descr="https://im0-tub-ru.yandex.net/i?id=9bb1fb7eb942951725dd22a4fbcf9eb2-l&amp;ref=rim&amp;n=13&amp;w=626&amp;h=9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357298"/>
            <a:ext cx="1937875" cy="2786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5" y="571480"/>
            <a:ext cx="5143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Игра «Прикажи»</a:t>
            </a: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2428860" y="1142984"/>
            <a:ext cx="4500594" cy="150019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Сейчас мы поиграем в необычную игру. Мы будем учиться приказывать. Я называю слово, 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говоришь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слово со словом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400" dirty="0" smtClean="0"/>
              <a:t> Что изменилось в этих словах? </a:t>
            </a:r>
            <a:r>
              <a:rPr lang="ru-RU" sz="1400" dirty="0" smtClean="0"/>
              <a:t>(Появился </a:t>
            </a:r>
            <a:r>
              <a:rPr lang="ru-RU" sz="1400" dirty="0" smtClean="0"/>
              <a:t>звук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l-GR" sz="1400" dirty="0" smtClean="0"/>
              <a:t>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/>
              <a:t> ).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library.kissclipart.com/20180901/rle/kissclipart-png-friends-cartoon-boy-clipart-clip-art-82a7d34b32c07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643182"/>
            <a:ext cx="1428760" cy="1214446"/>
          </a:xfrm>
          <a:prstGeom prst="rect">
            <a:avLst/>
          </a:prstGeom>
          <a:noFill/>
        </p:spPr>
      </p:pic>
      <p:pic>
        <p:nvPicPr>
          <p:cNvPr id="1028" name="Picture 4" descr="https://ds05.infourok.ru/uploads/ex/049a/000caec9-9091d9a7/hello_html_m7df6ae3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786190"/>
            <a:ext cx="1214446" cy="928694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349aec79871e146c0daac4433c295aef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572008"/>
            <a:ext cx="1290348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1571612"/>
            <a:ext cx="5214974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 каким звуком и буквой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 сегодня познакомился?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Какой звук [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Что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узнал нового?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В какие игры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играл?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714356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Итог. 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Picture 2" descr="https://im0-tub-ru.yandex.net/i?id=9bb1fb7eb942951725dd22a4fbcf9eb2-l&amp;ref=rim&amp;n=13&amp;w=626&amp;h=9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357298"/>
            <a:ext cx="1937875" cy="27860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14679" y="4857760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Молодец!!!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umbs.dreamstime.com/b/%D0%BC%D0%B8-%D1%8B%D0%B9-%D0%BC%D0%B0-%D0%B5%D0%BD%D1%8C%D0%BA%D0%B8%D0%B9-%D0%B7%D0%B0%D0%B9%D1%87%D0%B8%D0%BA-%D0%BD%D0%B0-%D0%B1%D0%B5-%D0%BE%D0%B9-%D0%BF%D1%80%D0%B5-%D0%BF%D0%BE%D1%81%D1%8B-%D0%BA%D0%B5-76553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929066"/>
            <a:ext cx="1643074" cy="1802436"/>
          </a:xfrm>
          <a:prstGeom prst="rect">
            <a:avLst/>
          </a:prstGeom>
          <a:noFill/>
        </p:spPr>
      </p:pic>
      <p:pic>
        <p:nvPicPr>
          <p:cNvPr id="3076" name="Picture 4" descr="https://www.ta-me-shi-te.net/master/wp-content/uploads/2014/11/068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143380"/>
            <a:ext cx="1670413" cy="1571636"/>
          </a:xfrm>
          <a:prstGeom prst="rect">
            <a:avLst/>
          </a:prstGeom>
          <a:noFill/>
        </p:spPr>
      </p:pic>
      <p:pic>
        <p:nvPicPr>
          <p:cNvPr id="3078" name="Picture 6" descr="https://ozon-st.cdn.ngenix.net/s3/multimedia-5/6001885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928934"/>
            <a:ext cx="1214446" cy="1357322"/>
          </a:xfrm>
          <a:prstGeom prst="rect">
            <a:avLst/>
          </a:prstGeom>
          <a:noFill/>
        </p:spPr>
      </p:pic>
      <p:pic>
        <p:nvPicPr>
          <p:cNvPr id="3080" name="Picture 8" descr="https://vserastenija.ru/wp-content/uploads/2018/07/Poliv-komnatnyih-rasteniy-26-768x7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928802"/>
            <a:ext cx="1714512" cy="1714512"/>
          </a:xfrm>
          <a:prstGeom prst="rect">
            <a:avLst/>
          </a:prstGeom>
          <a:noFill/>
        </p:spPr>
      </p:pic>
      <p:pic>
        <p:nvPicPr>
          <p:cNvPr id="3082" name="Picture 10" descr="https://ds05.infourok.ru/uploads/ex/0dff/0007e9b6-1f6dacc2/7/hello_html_m97d4de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714884"/>
            <a:ext cx="1776882" cy="1214446"/>
          </a:xfrm>
          <a:prstGeom prst="rect">
            <a:avLst/>
          </a:prstGeom>
          <a:noFill/>
        </p:spPr>
      </p:pic>
      <p:pic>
        <p:nvPicPr>
          <p:cNvPr id="10" name="Picture 2" descr="https://im0-tub-ru.yandex.net/i?id=9bb1fb7eb942951725dd22a4fbcf9eb2-l&amp;ref=rim&amp;n=13&amp;w=626&amp;h=90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142984"/>
            <a:ext cx="1937875" cy="2786082"/>
          </a:xfrm>
          <a:prstGeom prst="rect">
            <a:avLst/>
          </a:prstGeom>
          <a:noFill/>
        </p:spPr>
      </p:pic>
      <p:sp>
        <p:nvSpPr>
          <p:cNvPr id="11" name="Овальная выноска 10"/>
          <p:cNvSpPr/>
          <p:nvPr/>
        </p:nvSpPr>
        <p:spPr>
          <a:xfrm>
            <a:off x="2571736" y="785794"/>
            <a:ext cx="3786214" cy="171451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Посмотри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картинки.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их. Какой звук слышится в середине всех этих слов?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1600" dirty="0" smtClean="0"/>
              <a:t>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1071546"/>
            <a:ext cx="3857652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Чайка, зайка и сарай</a:t>
            </a:r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Чем похожи? Угадай!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0-tub-ru.yandex.net/i?id=9bb1fb7eb942951725dd22a4fbcf9eb2-l&amp;ref=rim&amp;n=13&amp;w=626&amp;h=9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214686"/>
            <a:ext cx="1937875" cy="2786082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2571736" y="2786058"/>
            <a:ext cx="3786214" cy="2286016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Конечно, во всех этих словах есть звук [</a:t>
            </a:r>
            <a:r>
              <a:rPr lang="el-GR" dirty="0" smtClean="0"/>
              <a:t>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произнесем  этот звук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Сегодня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познакомишься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этим звуком и буквой.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https://ds05.infourok.ru/uploads/ex/0dff/0007e9b6-1f6dacc2/7/hello_html_m97d4de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571876"/>
            <a:ext cx="1776882" cy="928694"/>
          </a:xfrm>
          <a:prstGeom prst="rect">
            <a:avLst/>
          </a:prstGeom>
          <a:noFill/>
        </p:spPr>
      </p:pic>
      <p:pic>
        <p:nvPicPr>
          <p:cNvPr id="8" name="Picture 2" descr="https://thumbs.dreamstime.com/b/%D0%BC%D0%B8-%D1%8B%D0%B9-%D0%BC%D0%B0-%D0%B5%D0%BD%D1%8C%D0%BA%D0%B8%D0%B9-%D0%B7%D0%B0%D0%B9%D1%87%D0%B8%D0%BA-%D0%BD%D0%B0-%D0%B1%D0%B5-%D0%BE%D0%B9-%D0%BF%D1%80%D0%B5-%D0%BF%D0%BE%D1%81%D1%8B-%D0%BA%D0%B5-76553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500174"/>
            <a:ext cx="1315650" cy="1214446"/>
          </a:xfrm>
          <a:prstGeom prst="rect">
            <a:avLst/>
          </a:prstGeom>
          <a:noFill/>
        </p:spPr>
      </p:pic>
      <p:pic>
        <p:nvPicPr>
          <p:cNvPr id="2052" name="Picture 4" descr="https://i.pinimg.com/originals/62/f3/54/62f354998d82848400d6ecbd915a739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357298"/>
            <a:ext cx="1500166" cy="1517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2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785794"/>
            <a:ext cx="5429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Артикуляционная характеристика звука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400" dirty="0" smtClean="0">
                <a:solidFill>
                  <a:srgbClr val="C00000"/>
                </a:solidFill>
              </a:rPr>
              <a:t>ϳ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]. 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6386" name="Picture 2" descr="https://pbs.twimg.com/media/C8jpAhrXUAAE4QT.jpg:lar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2643182"/>
            <a:ext cx="934023" cy="500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2857496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Губы растянуты в улыбочку.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3429000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Зубы на небольшом расстоянии.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thumbs.dreamstime.com/b/%D1%83%D1%81%D0%BC%D0%B5%D1%85%D0%B0%D1%8F%D1%81%D1%8C-%D0%B3%D1%83%D0%B1%D0%B0-4572597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166"/>
          <a:stretch>
            <a:fillRect/>
          </a:stretch>
        </p:blipFill>
        <p:spPr bwMode="auto">
          <a:xfrm>
            <a:off x="6715140" y="3286124"/>
            <a:ext cx="904881" cy="4286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86050" y="4143380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Кончик языка упирается в нижние зубы.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6" descr="https://yt3.ggpht.com/a/AGF-l7_xvjBqibByblgpIWAsCG64-vC9jgyof9LDmw=s900-c-k-c0xffffffff-no-rj-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929066"/>
            <a:ext cx="714380" cy="7143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86050" y="5000636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Горлышко дрожит, звук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звонкий.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2" name="Picture 8" descr="https://ds04.infourok.ru/uploads/ex/069e/000634a5-d577b8bc/img3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917" r="76563"/>
          <a:stretch>
            <a:fillRect/>
          </a:stretch>
        </p:blipFill>
        <p:spPr bwMode="auto">
          <a:xfrm>
            <a:off x="6858016" y="4857760"/>
            <a:ext cx="571472" cy="4952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2" name="Picture 2" descr="https://im0-tub-ru.yandex.net/i?id=9bb1fb7eb942951725dd22a4fbcf9eb2-l&amp;ref=rim&amp;n=13&amp;w=626&amp;h=90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000108"/>
            <a:ext cx="1937875" cy="2786082"/>
          </a:xfrm>
          <a:prstGeom prst="rect">
            <a:avLst/>
          </a:prstGeom>
          <a:noFill/>
        </p:spPr>
      </p:pic>
      <p:sp>
        <p:nvSpPr>
          <p:cNvPr id="13" name="Овальная выноска 12"/>
          <p:cNvSpPr/>
          <p:nvPr/>
        </p:nvSpPr>
        <p:spPr>
          <a:xfrm>
            <a:off x="2571736" y="1285860"/>
            <a:ext cx="3571900" cy="142876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внимание, когда мы произносим этот звук, у нас во рту есть преграда. Язык плотно прижимается к нёбу.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Значит звук [</a:t>
            </a:r>
            <a:r>
              <a:rPr lang="el-GR" sz="1400" b="1" dirty="0" smtClean="0"/>
              <a:t>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] –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согласный.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5572140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l-GR" b="1" dirty="0" smtClean="0"/>
              <a:t>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всегда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мягкий.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4" name="Picture 10" descr="https://yt3.ggpht.com/a/AGF-l7_ckNJjkFOUzlsrl6r5VWg04XrFUhR9RPNK=s900-c-k-c0xffffffff-no-rj-m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6929454" y="5572140"/>
            <a:ext cx="42862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714356"/>
            <a:ext cx="407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Знакомство с буквой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im0-tub-ru.yandex.net/i?id=9bb1fb7eb942951725dd22a4fbcf9eb2-l&amp;ref=rim&amp;n=13&amp;w=626&amp;h=9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571612"/>
            <a:ext cx="1937875" cy="2786082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2500298" y="1214422"/>
            <a:ext cx="3714776" cy="1571636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Посмотри </a:t>
            </a:r>
            <a:r>
              <a:rPr lang="ru-RU" sz="1600" dirty="0" smtClean="0"/>
              <a:t>на букву. Это буква Й. Под ней </a:t>
            </a:r>
            <a:r>
              <a:rPr lang="ru-RU" sz="1600" dirty="0" smtClean="0"/>
              <a:t>ты видишь  </a:t>
            </a:r>
            <a:r>
              <a:rPr lang="ru-RU" sz="1600" dirty="0" smtClean="0"/>
              <a:t>зеленый кружок. Что это значит? Правильно, буква Й обозначает мягкий звук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1600" dirty="0" smtClean="0"/>
              <a:t>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dirty="0"/>
          </a:p>
        </p:txBody>
      </p:sp>
      <p:pic>
        <p:nvPicPr>
          <p:cNvPr id="1026" name="Picture 2" descr="C:\Users\user\Desktop\Disc_Plain_gree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572008"/>
            <a:ext cx="380972" cy="3809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71934" y="3214686"/>
            <a:ext cx="2000264" cy="176400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26" y="714356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Игра «Поймай звук»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https://im0-tub-ru.yandex.net/i?id=9bb1fb7eb942951725dd22a4fbcf9eb2-l&amp;ref=rim&amp;n=13&amp;w=626&amp;h=9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285860"/>
            <a:ext cx="1937875" cy="2786082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2714612" y="1285860"/>
            <a:ext cx="3429024" cy="114300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Хлопай в ладоши, как только услышишь звук [</a:t>
            </a:r>
            <a:r>
              <a:rPr lang="el-GR" dirty="0" smtClean="0"/>
              <a:t>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]. Лови звук!!!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2928934"/>
            <a:ext cx="5857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/>
              <a:t>Для игры используется следующий материал: </a:t>
            </a:r>
            <a:r>
              <a:rPr lang="ru-RU" sz="2000" i="1" dirty="0" smtClean="0"/>
              <a:t>й, и, а, й, у, э, й, а, й, йогурт, липа, лейка, майка, соль, лей, лимон, йод, поливать, поймать.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3174" y="714356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Игра «Прятки»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2" descr="https://im0-tub-ru.yandex.net/i?id=9bb1fb7eb942951725dd22a4fbcf9eb2-l&amp;ref=rim&amp;n=13&amp;w=626&amp;h=9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428736"/>
            <a:ext cx="1937875" cy="2786082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2714612" y="1285860"/>
            <a:ext cx="3429024" cy="150019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Здесь картинки, в названии которых есть звук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1600" dirty="0" smtClean="0"/>
              <a:t>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Найди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 место в слове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(в середине или конце слова)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s://ozon-st.cdn.ngenix.net/s3/multimedia-5/6001885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714752"/>
            <a:ext cx="833695" cy="1118595"/>
          </a:xfrm>
          <a:prstGeom prst="rect">
            <a:avLst/>
          </a:prstGeom>
          <a:noFill/>
        </p:spPr>
      </p:pic>
      <p:pic>
        <p:nvPicPr>
          <p:cNvPr id="18434" name="Picture 2" descr="https://yandex.ru/images/_crpd/zj5dx7Z69/5109abbuCt7/aXWRYXm_Bu2DEFiv-HMA0hedi2gKCGB1lX-Mu6AswQziFLUfUHERcq1pOyBnSBwtU_Fyt0s4an6xKsdsjH0qr2kyBeR6aFSplpIPu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786190"/>
            <a:ext cx="985820" cy="861920"/>
          </a:xfrm>
          <a:prstGeom prst="rect">
            <a:avLst/>
          </a:prstGeom>
          <a:noFill/>
        </p:spPr>
      </p:pic>
      <p:pic>
        <p:nvPicPr>
          <p:cNvPr id="18436" name="Picture 4" descr="https://static8.depositphotos.com/1005314/1070/v/950/depositphotos_10702664-stock-illustration-red-tram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643314"/>
            <a:ext cx="1307663" cy="1214446"/>
          </a:xfrm>
          <a:prstGeom prst="rect">
            <a:avLst/>
          </a:prstGeom>
          <a:noFill/>
        </p:spPr>
      </p:pic>
      <p:pic>
        <p:nvPicPr>
          <p:cNvPr id="10" name="Picture 8" descr="https://vserastenija.ru/wp-content/uploads/2018/07/Poliv-komnatnyih-rasteniy-26-768x7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929198"/>
            <a:ext cx="1028707" cy="964413"/>
          </a:xfrm>
          <a:prstGeom prst="rect">
            <a:avLst/>
          </a:prstGeom>
          <a:noFill/>
        </p:spPr>
      </p:pic>
      <p:pic>
        <p:nvPicPr>
          <p:cNvPr id="18438" name="Picture 6" descr="http://pngimg.com/uploads/egg/egg_PNG407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5214950"/>
            <a:ext cx="803967" cy="714380"/>
          </a:xfrm>
          <a:prstGeom prst="rect">
            <a:avLst/>
          </a:prstGeom>
          <a:noFill/>
        </p:spPr>
      </p:pic>
      <p:pic>
        <p:nvPicPr>
          <p:cNvPr id="18440" name="Picture 8" descr="https://im0-tub-ru.yandex.net/i?id=8a53f9324724f83ca7127c67708533ba&amp;n=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4714884"/>
            <a:ext cx="535785" cy="1143008"/>
          </a:xfrm>
          <a:prstGeom prst="rect">
            <a:avLst/>
          </a:prstGeom>
          <a:noFill/>
        </p:spPr>
      </p:pic>
      <p:pic>
        <p:nvPicPr>
          <p:cNvPr id="13" name="Picture 10" descr="https://ds05.infourok.ru/uploads/ex/0dff/0007e9b6-1f6dacc2/7/hello_html_m97d4de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5072074"/>
            <a:ext cx="1640199" cy="85725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571736" y="3071810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Для игры используется следующий материал: майка, линейка, трамвай, яйца, клей, чайка, лейка. </a:t>
            </a:r>
            <a:endParaRPr lang="ru-RU" sz="1600" dirty="0"/>
          </a:p>
        </p:txBody>
      </p:sp>
      <p:pic>
        <p:nvPicPr>
          <p:cNvPr id="18441" name="Picture 9" descr="C:\Users\user\Desktop\Без имени-1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 flipV="1">
            <a:off x="2786049" y="4857759"/>
            <a:ext cx="571504" cy="264001"/>
          </a:xfrm>
          <a:prstGeom prst="rect">
            <a:avLst/>
          </a:prstGeom>
          <a:noFill/>
        </p:spPr>
      </p:pic>
      <p:pic>
        <p:nvPicPr>
          <p:cNvPr id="16" name="Picture 9" descr="C:\Users\user\Desktop\Без имени-1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 flipV="1">
            <a:off x="4643438" y="4786322"/>
            <a:ext cx="571504" cy="264001"/>
          </a:xfrm>
          <a:prstGeom prst="rect">
            <a:avLst/>
          </a:prstGeom>
          <a:noFill/>
        </p:spPr>
      </p:pic>
      <p:pic>
        <p:nvPicPr>
          <p:cNvPr id="17" name="Picture 9" descr="C:\Users\user\Desktop\Без имени-1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 flipV="1">
            <a:off x="6429388" y="4857760"/>
            <a:ext cx="571504" cy="264001"/>
          </a:xfrm>
          <a:prstGeom prst="rect">
            <a:avLst/>
          </a:prstGeom>
          <a:noFill/>
        </p:spPr>
      </p:pic>
      <p:pic>
        <p:nvPicPr>
          <p:cNvPr id="18" name="Picture 9" descr="C:\Users\user\Desktop\Без имени-1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 flipV="1">
            <a:off x="2071670" y="6000768"/>
            <a:ext cx="571504" cy="264001"/>
          </a:xfrm>
          <a:prstGeom prst="rect">
            <a:avLst/>
          </a:prstGeom>
          <a:noFill/>
        </p:spPr>
      </p:pic>
      <p:pic>
        <p:nvPicPr>
          <p:cNvPr id="19" name="Picture 9" descr="C:\Users\user\Desktop\Без имени-1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 flipV="1">
            <a:off x="3571868" y="5929330"/>
            <a:ext cx="571504" cy="276228"/>
          </a:xfrm>
          <a:prstGeom prst="rect">
            <a:avLst/>
          </a:prstGeom>
          <a:noFill/>
        </p:spPr>
      </p:pic>
      <p:pic>
        <p:nvPicPr>
          <p:cNvPr id="20" name="Picture 9" descr="C:\Users\user\Desktop\Без имени-1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 flipV="1">
            <a:off x="5214942" y="6000768"/>
            <a:ext cx="571504" cy="264001"/>
          </a:xfrm>
          <a:prstGeom prst="rect">
            <a:avLst/>
          </a:prstGeom>
          <a:noFill/>
        </p:spPr>
      </p:pic>
      <p:pic>
        <p:nvPicPr>
          <p:cNvPr id="21" name="Picture 9" descr="C:\Users\user\Desktop\Без имени-1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 flipV="1">
            <a:off x="7358082" y="6000768"/>
            <a:ext cx="571504" cy="26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3880" y="785794"/>
            <a:ext cx="2286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Игра «Жадина»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Picture 2" descr="https://im0-tub-ru.yandex.net/i?id=9bb1fb7eb942951725dd22a4fbcf9eb2-l&amp;ref=rim&amp;n=13&amp;w=626&amp;h=9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285860"/>
            <a:ext cx="1937875" cy="2786082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2714612" y="1285860"/>
            <a:ext cx="3429024" cy="150019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Подумай </a:t>
            </a:r>
            <a:r>
              <a:rPr lang="ru-RU" sz="1600" dirty="0" smtClean="0"/>
              <a:t>и </a:t>
            </a:r>
            <a:r>
              <a:rPr lang="ru-RU" sz="1600" dirty="0" smtClean="0"/>
              <a:t>скажи: </a:t>
            </a:r>
            <a:r>
              <a:rPr lang="ru-RU" sz="1600" i="1" dirty="0" smtClean="0"/>
              <a:t>«О чем можно сказать мой, моя, моё, мои?»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m0-tub-ru.yandex.net/i?id=8a53f9324724f83ca7127c67708533ba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286124"/>
            <a:ext cx="500066" cy="8572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43175" y="4071942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клей</a:t>
            </a:r>
            <a:endParaRPr lang="ru-RU" dirty="0"/>
          </a:p>
        </p:txBody>
      </p:sp>
      <p:pic>
        <p:nvPicPr>
          <p:cNvPr id="19460" name="Picture 4" descr="https://im0-tub-ru.yandex.net/i?id=5b5ea27842b30a05a47f1828288c535f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071810"/>
            <a:ext cx="776278" cy="110896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00430" y="4143380"/>
            <a:ext cx="1466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майка</a:t>
            </a:r>
            <a:endParaRPr lang="ru-RU" dirty="0"/>
          </a:p>
        </p:txBody>
      </p:sp>
      <p:pic>
        <p:nvPicPr>
          <p:cNvPr id="19462" name="Picture 6" descr="https://im0-tub-ru.yandex.net/i?id=38591c910690640811533afeb8e46935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286124"/>
            <a:ext cx="1000132" cy="85725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500562" y="4143380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йод</a:t>
            </a:r>
            <a:endParaRPr lang="ru-RU" dirty="0"/>
          </a:p>
        </p:txBody>
      </p:sp>
      <p:pic>
        <p:nvPicPr>
          <p:cNvPr id="12" name="Picture 4" descr="https://static8.depositphotos.com/1005314/1070/v/950/depositphotos_10702664-stock-illustration-red-tra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143248"/>
            <a:ext cx="1230742" cy="114300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500694" y="4214818"/>
            <a:ext cx="114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трамвай</a:t>
            </a:r>
            <a:endParaRPr lang="ru-RU" dirty="0"/>
          </a:p>
        </p:txBody>
      </p:sp>
      <p:pic>
        <p:nvPicPr>
          <p:cNvPr id="14" name="Picture 8" descr="https://vserastenija.ru/wp-content/uploads/2018/07/Poliv-komnatnyih-rasteniy-26-768x7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286124"/>
            <a:ext cx="1028707" cy="96441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858016" y="4214818"/>
            <a:ext cx="100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лейка</a:t>
            </a:r>
            <a:endParaRPr lang="ru-RU" dirty="0"/>
          </a:p>
        </p:txBody>
      </p:sp>
      <p:pic>
        <p:nvPicPr>
          <p:cNvPr id="16" name="Picture 6" descr="http://pngimg.com/uploads/egg/egg_PNG4078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4786322"/>
            <a:ext cx="723570" cy="64294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071802" y="5429264"/>
            <a:ext cx="654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яйца</a:t>
            </a:r>
            <a:endParaRPr lang="ru-RU" dirty="0"/>
          </a:p>
        </p:txBody>
      </p:sp>
      <p:pic>
        <p:nvPicPr>
          <p:cNvPr id="19464" name="Picture 8" descr="https://avatars.mds.yandex.net/get-pdb/1623506/f3ce32af-b2ee-45c1-8836-508b3838c7e6/s1200?webp=fals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02472">
            <a:off x="4357686" y="4429132"/>
            <a:ext cx="785818" cy="114300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071934" y="5500702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балалайка</a:t>
            </a:r>
            <a:endParaRPr lang="ru-RU" dirty="0"/>
          </a:p>
        </p:txBody>
      </p:sp>
      <p:pic>
        <p:nvPicPr>
          <p:cNvPr id="19466" name="Picture 10" descr="https://st2.depositphotos.com/2100113/11647/v/950/depositphotos_116474906-stock-illustration-floating-meditating-yog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0694" y="4572008"/>
            <a:ext cx="1146869" cy="107157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5786446" y="5500702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йог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785794"/>
            <a:ext cx="4500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Звуковой анализ слова «МАЙ» .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https://im0-tub-ru.yandex.net/i?id=9bb1fb7eb942951725dd22a4fbcf9eb2-l&amp;ref=rim&amp;n=13&amp;w=626&amp;h=9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357430"/>
            <a:ext cx="1937875" cy="2786082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2714612" y="1285860"/>
            <a:ext cx="2928958" cy="135732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Скажи, </a:t>
            </a:r>
            <a:r>
              <a:rPr lang="ru-RU" sz="1600" dirty="0" smtClean="0"/>
              <a:t>пожалуйста, какое сейчас время года? </a:t>
            </a:r>
            <a:r>
              <a:rPr lang="ru-RU" sz="1600" dirty="0" smtClean="0"/>
              <a:t>Назови </a:t>
            </a:r>
            <a:r>
              <a:rPr lang="ru-RU" sz="1600" dirty="0" smtClean="0"/>
              <a:t>весенние месяцы.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17197" y="3244334"/>
            <a:ext cx="5149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за месяц, угадай? Месяц – май!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avatars.mds.yandex.net/get-zen_doc/1779726/pub_5dd10ccce5968126aa191049_5dd121c41877c954d6c7c0b3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857364"/>
            <a:ext cx="2306518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Овальная выноска 7"/>
          <p:cNvSpPr/>
          <p:nvPr/>
        </p:nvSpPr>
        <p:spPr>
          <a:xfrm>
            <a:off x="2867012" y="4214818"/>
            <a:ext cx="2928958" cy="142876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В слове </a:t>
            </a:r>
            <a:r>
              <a:rPr lang="ru-RU" sz="1600" b="1" dirty="0" smtClean="0"/>
              <a:t>МАЙ</a:t>
            </a:r>
            <a:r>
              <a:rPr lang="ru-RU" sz="1600" dirty="0" smtClean="0"/>
              <a:t> есть звук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l-GR" sz="1600" dirty="0" smtClean="0"/>
              <a:t>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600" dirty="0" smtClean="0"/>
              <a:t>? Какой это звук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7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740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Wingdings</vt:lpstr>
      <vt:lpstr>Times New Roman</vt:lpstr>
      <vt:lpstr>Calibri</vt:lpstr>
      <vt:lpstr>Monotype Corsiva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Сергей Афонин</cp:lastModifiedBy>
  <cp:revision>99</cp:revision>
  <dcterms:created xsi:type="dcterms:W3CDTF">2014-07-06T18:18:01Z</dcterms:created>
  <dcterms:modified xsi:type="dcterms:W3CDTF">2020-06-03T07:36:39Z</dcterms:modified>
</cp:coreProperties>
</file>