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9" r:id="rId3"/>
    <p:sldId id="266" r:id="rId4"/>
    <p:sldId id="268" r:id="rId5"/>
    <p:sldId id="271" r:id="rId6"/>
    <p:sldId id="267" r:id="rId7"/>
    <p:sldId id="263" r:id="rId8"/>
    <p:sldId id="270" r:id="rId9"/>
    <p:sldId id="265" r:id="rId10"/>
    <p:sldId id="272" r:id="rId11"/>
    <p:sldId id="278" r:id="rId12"/>
    <p:sldId id="274" r:id="rId13"/>
    <p:sldId id="273" r:id="rId14"/>
    <p:sldId id="275" r:id="rId15"/>
    <p:sldId id="276" r:id="rId16"/>
    <p:sldId id="264" r:id="rId17"/>
    <p:sldId id="277" r:id="rId18"/>
    <p:sldId id="26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otype Corsiva" panose="03010101010201010101" pitchFamily="66" charset="0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10.jpeg"/><Relationship Id="rId4" Type="http://schemas.openxmlformats.org/officeDocument/2006/relationships/image" Target="../media/image60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59.jpeg"/><Relationship Id="rId12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69.jpeg"/><Relationship Id="rId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63.jpeg"/><Relationship Id="rId9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image" Target="../media/image23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428605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№ 85 комбинированного вида» города Орла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071546"/>
            <a:ext cx="52864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/>
              <a:t>Задание по реализации образовательной области </a:t>
            </a:r>
          </a:p>
          <a:p>
            <a:pPr algn="ctr"/>
            <a:r>
              <a:rPr lang="ru-RU" sz="1600" b="1" dirty="0" smtClean="0"/>
              <a:t>«Речевое развитие» </a:t>
            </a:r>
          </a:p>
          <a:p>
            <a:pPr algn="ctr"/>
            <a:r>
              <a:rPr lang="ru-RU" sz="1600" b="1" dirty="0" smtClean="0"/>
              <a:t>Форма обучения – дистанционная </a:t>
            </a:r>
          </a:p>
          <a:p>
            <a:pPr algn="ctr"/>
            <a:r>
              <a:rPr lang="ru-RU" sz="1600" b="1" dirty="0" smtClean="0"/>
              <a:t>Возрастная группа – 5-6 </a:t>
            </a:r>
            <a:r>
              <a:rPr lang="ru-RU" sz="1600" b="1" smtClean="0"/>
              <a:t>лет </a:t>
            </a:r>
            <a:endParaRPr lang="ru-RU" sz="1600" b="1" smtClean="0"/>
          </a:p>
          <a:p>
            <a:pPr algn="ctr"/>
            <a:r>
              <a:rPr lang="ru-RU" sz="1600" b="1" smtClean="0"/>
              <a:t>(</a:t>
            </a:r>
            <a:r>
              <a:rPr lang="ru-RU" sz="1600" b="1" dirty="0" smtClean="0"/>
              <a:t>компенсирующей направленности)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78605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Насекомые и пауки.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5214950"/>
            <a:ext cx="385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учитель-логопед Сапрыкина С.В.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42860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Игра «Сосчитай 1 – 3 – 5»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s://cstor.nn2.ru/users/users/foto/1321994-2018-11-05-depositphotos_81588598-stock-illustration-funny-mosquito-cartoon-for-you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285860"/>
            <a:ext cx="1135474" cy="928694"/>
          </a:xfrm>
          <a:prstGeom prst="rect">
            <a:avLst/>
          </a:prstGeom>
          <a:noFill/>
        </p:spPr>
      </p:pic>
      <p:pic>
        <p:nvPicPr>
          <p:cNvPr id="6" name="Picture 2" descr="https://cstor.nn2.ru/users/users/foto/1321994-2018-11-05-depositphotos_81588598-stock-illustration-funny-mosquito-cartoon-for-you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285860"/>
            <a:ext cx="1135474" cy="928694"/>
          </a:xfrm>
          <a:prstGeom prst="rect">
            <a:avLst/>
          </a:prstGeom>
          <a:noFill/>
        </p:spPr>
      </p:pic>
      <p:pic>
        <p:nvPicPr>
          <p:cNvPr id="7" name="Picture 2" descr="https://cstor.nn2.ru/users/users/foto/1321994-2018-11-05-depositphotos_81588598-stock-illustration-funny-mosquito-cartoon-for-you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000108"/>
            <a:ext cx="1135474" cy="928694"/>
          </a:xfrm>
          <a:prstGeom prst="rect">
            <a:avLst/>
          </a:prstGeom>
          <a:noFill/>
        </p:spPr>
      </p:pic>
      <p:pic>
        <p:nvPicPr>
          <p:cNvPr id="8" name="Picture 2" descr="https://cstor.nn2.ru/users/users/foto/1321994-2018-11-05-depositphotos_81588598-stock-illustration-funny-mosquito-cartoon-for-you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428736"/>
            <a:ext cx="1135474" cy="928694"/>
          </a:xfrm>
          <a:prstGeom prst="rect">
            <a:avLst/>
          </a:prstGeom>
          <a:noFill/>
        </p:spPr>
      </p:pic>
      <p:pic>
        <p:nvPicPr>
          <p:cNvPr id="9" name="Picture 2" descr="https://cstor.nn2.ru/users/users/foto/1321994-2018-11-05-depositphotos_81588598-stock-illustration-funny-mosquito-cartoon-for-you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071546"/>
            <a:ext cx="1135474" cy="928694"/>
          </a:xfrm>
          <a:prstGeom prst="rect">
            <a:avLst/>
          </a:prstGeom>
          <a:noFill/>
        </p:spPr>
      </p:pic>
      <p:pic>
        <p:nvPicPr>
          <p:cNvPr id="10" name="Picture 2" descr="https://cstor.nn2.ru/users/users/foto/1321994-2018-11-05-depositphotos_81588598-stock-illustration-funny-mosquito-cartoon-for-you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714356"/>
            <a:ext cx="1135474" cy="928694"/>
          </a:xfrm>
          <a:prstGeom prst="rect">
            <a:avLst/>
          </a:prstGeom>
          <a:noFill/>
        </p:spPr>
      </p:pic>
      <p:pic>
        <p:nvPicPr>
          <p:cNvPr id="11" name="Picture 2" descr="https://cstor.nn2.ru/users/users/foto/1321994-2018-11-05-depositphotos_81588598-stock-illustration-funny-mosquito-cartoon-for-you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500174"/>
            <a:ext cx="1135474" cy="928694"/>
          </a:xfrm>
          <a:prstGeom prst="rect">
            <a:avLst/>
          </a:prstGeom>
          <a:noFill/>
        </p:spPr>
      </p:pic>
      <p:pic>
        <p:nvPicPr>
          <p:cNvPr id="12" name="Picture 2" descr="https://cstor.nn2.ru/users/users/foto/1321994-2018-11-05-depositphotos_81588598-stock-illustration-funny-mosquito-cartoon-for-you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857232"/>
            <a:ext cx="1135474" cy="928694"/>
          </a:xfrm>
          <a:prstGeom prst="rect">
            <a:avLst/>
          </a:prstGeom>
          <a:noFill/>
        </p:spPr>
      </p:pic>
      <p:pic>
        <p:nvPicPr>
          <p:cNvPr id="13" name="Picture 2" descr="https://cstor.nn2.ru/users/users/foto/1321994-2018-11-05-depositphotos_81588598-stock-illustration-funny-mosquito-cartoon-for-you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571612"/>
            <a:ext cx="1135474" cy="928694"/>
          </a:xfrm>
          <a:prstGeom prst="rect">
            <a:avLst/>
          </a:prstGeom>
          <a:noFill/>
        </p:spPr>
      </p:pic>
      <p:pic>
        <p:nvPicPr>
          <p:cNvPr id="14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000372"/>
            <a:ext cx="1571636" cy="1071570"/>
          </a:xfrm>
          <a:prstGeom prst="rect">
            <a:avLst/>
          </a:prstGeom>
          <a:noFill/>
        </p:spPr>
      </p:pic>
      <p:pic>
        <p:nvPicPr>
          <p:cNvPr id="15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143248"/>
            <a:ext cx="1285884" cy="1071570"/>
          </a:xfrm>
          <a:prstGeom prst="rect">
            <a:avLst/>
          </a:prstGeom>
          <a:noFill/>
        </p:spPr>
      </p:pic>
      <p:pic>
        <p:nvPicPr>
          <p:cNvPr id="16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571744"/>
            <a:ext cx="1285884" cy="1071570"/>
          </a:xfrm>
          <a:prstGeom prst="rect">
            <a:avLst/>
          </a:prstGeom>
          <a:noFill/>
        </p:spPr>
      </p:pic>
      <p:pic>
        <p:nvPicPr>
          <p:cNvPr id="17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071810"/>
            <a:ext cx="1326358" cy="1071570"/>
          </a:xfrm>
          <a:prstGeom prst="rect">
            <a:avLst/>
          </a:prstGeom>
          <a:noFill/>
        </p:spPr>
      </p:pic>
      <p:pic>
        <p:nvPicPr>
          <p:cNvPr id="19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071810"/>
            <a:ext cx="1214446" cy="1071570"/>
          </a:xfrm>
          <a:prstGeom prst="rect">
            <a:avLst/>
          </a:prstGeom>
          <a:noFill/>
        </p:spPr>
      </p:pic>
      <p:pic>
        <p:nvPicPr>
          <p:cNvPr id="20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3071810"/>
            <a:ext cx="1071570" cy="1071570"/>
          </a:xfrm>
          <a:prstGeom prst="rect">
            <a:avLst/>
          </a:prstGeom>
          <a:noFill/>
        </p:spPr>
      </p:pic>
      <p:pic>
        <p:nvPicPr>
          <p:cNvPr id="21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643182"/>
            <a:ext cx="1071570" cy="1071570"/>
          </a:xfrm>
          <a:prstGeom prst="rect">
            <a:avLst/>
          </a:prstGeom>
          <a:noFill/>
        </p:spPr>
      </p:pic>
      <p:pic>
        <p:nvPicPr>
          <p:cNvPr id="22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643314"/>
            <a:ext cx="1071570" cy="1071570"/>
          </a:xfrm>
          <a:prstGeom prst="rect">
            <a:avLst/>
          </a:prstGeom>
          <a:noFill/>
        </p:spPr>
      </p:pic>
      <p:pic>
        <p:nvPicPr>
          <p:cNvPr id="23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571876"/>
            <a:ext cx="1071570" cy="1071570"/>
          </a:xfrm>
          <a:prstGeom prst="rect">
            <a:avLst/>
          </a:prstGeom>
          <a:noFill/>
        </p:spPr>
      </p:pic>
      <p:pic>
        <p:nvPicPr>
          <p:cNvPr id="24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857760"/>
            <a:ext cx="1214446" cy="773912"/>
          </a:xfrm>
          <a:prstGeom prst="rect">
            <a:avLst/>
          </a:prstGeom>
          <a:noFill/>
        </p:spPr>
      </p:pic>
      <p:pic>
        <p:nvPicPr>
          <p:cNvPr id="25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786322"/>
            <a:ext cx="1214446" cy="773912"/>
          </a:xfrm>
          <a:prstGeom prst="rect">
            <a:avLst/>
          </a:prstGeom>
          <a:noFill/>
        </p:spPr>
      </p:pic>
      <p:pic>
        <p:nvPicPr>
          <p:cNvPr id="26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786322"/>
            <a:ext cx="1214446" cy="773912"/>
          </a:xfrm>
          <a:prstGeom prst="rect">
            <a:avLst/>
          </a:prstGeom>
          <a:noFill/>
        </p:spPr>
      </p:pic>
      <p:pic>
        <p:nvPicPr>
          <p:cNvPr id="27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286388"/>
            <a:ext cx="1214446" cy="773912"/>
          </a:xfrm>
          <a:prstGeom prst="rect">
            <a:avLst/>
          </a:prstGeom>
          <a:noFill/>
        </p:spPr>
      </p:pic>
      <p:pic>
        <p:nvPicPr>
          <p:cNvPr id="28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857760"/>
            <a:ext cx="1214446" cy="773912"/>
          </a:xfrm>
          <a:prstGeom prst="rect">
            <a:avLst/>
          </a:prstGeom>
          <a:noFill/>
        </p:spPr>
      </p:pic>
      <p:pic>
        <p:nvPicPr>
          <p:cNvPr id="29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857760"/>
            <a:ext cx="1214446" cy="773912"/>
          </a:xfrm>
          <a:prstGeom prst="rect">
            <a:avLst/>
          </a:prstGeom>
          <a:noFill/>
        </p:spPr>
      </p:pic>
      <p:pic>
        <p:nvPicPr>
          <p:cNvPr id="30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857760"/>
            <a:ext cx="1214446" cy="773912"/>
          </a:xfrm>
          <a:prstGeom prst="rect">
            <a:avLst/>
          </a:prstGeom>
          <a:noFill/>
        </p:spPr>
      </p:pic>
      <p:pic>
        <p:nvPicPr>
          <p:cNvPr id="31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500702"/>
            <a:ext cx="1214446" cy="773912"/>
          </a:xfrm>
          <a:prstGeom prst="rect">
            <a:avLst/>
          </a:prstGeom>
          <a:noFill/>
        </p:spPr>
      </p:pic>
      <p:pic>
        <p:nvPicPr>
          <p:cNvPr id="32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500702"/>
            <a:ext cx="1214446" cy="77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0"/>
            <a:ext cx="3357586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Видишь, бабочка летает,</a:t>
            </a:r>
          </a:p>
          <a:p>
            <a:pPr>
              <a:buNone/>
            </a:pPr>
            <a:r>
              <a:rPr lang="ru-RU" dirty="0" smtClean="0"/>
              <a:t>(Машем руками-крылышками.) </a:t>
            </a:r>
          </a:p>
          <a:p>
            <a:pPr>
              <a:buNone/>
            </a:pPr>
            <a:r>
              <a:rPr lang="ru-RU" dirty="0" smtClean="0"/>
              <a:t>На лугу цветы считает.</a:t>
            </a:r>
          </a:p>
          <a:p>
            <a:pPr>
              <a:buNone/>
            </a:pPr>
            <a:r>
              <a:rPr lang="ru-RU" dirty="0" smtClean="0"/>
              <a:t> (Считаем пальчиком.) </a:t>
            </a:r>
          </a:p>
          <a:p>
            <a:pPr>
              <a:buNone/>
            </a:pPr>
            <a:r>
              <a:rPr lang="ru-RU" dirty="0" smtClean="0"/>
              <a:t>Раз, два, три, четыре, пять.</a:t>
            </a:r>
          </a:p>
          <a:p>
            <a:pPr>
              <a:buNone/>
            </a:pPr>
            <a:r>
              <a:rPr lang="ru-RU" dirty="0" smtClean="0"/>
              <a:t> (Хлопки в ладоши.)</a:t>
            </a:r>
          </a:p>
          <a:p>
            <a:pPr>
              <a:buNone/>
            </a:pPr>
            <a:r>
              <a:rPr lang="ru-RU" dirty="0" smtClean="0"/>
              <a:t> Ох, считать не сосчитать!</a:t>
            </a:r>
          </a:p>
          <a:p>
            <a:pPr>
              <a:buNone/>
            </a:pPr>
            <a:r>
              <a:rPr lang="ru-RU" dirty="0" smtClean="0"/>
              <a:t>(Прыжки на месте.)</a:t>
            </a:r>
          </a:p>
          <a:p>
            <a:pPr>
              <a:buNone/>
            </a:pPr>
            <a:r>
              <a:rPr lang="ru-RU" dirty="0" smtClean="0"/>
              <a:t> За день, за два и за месяц… </a:t>
            </a:r>
          </a:p>
          <a:p>
            <a:pPr>
              <a:buNone/>
            </a:pPr>
            <a:r>
              <a:rPr lang="ru-RU" dirty="0" smtClean="0"/>
              <a:t>(Шагаем на месте.)</a:t>
            </a:r>
          </a:p>
          <a:p>
            <a:pPr>
              <a:buNone/>
            </a:pPr>
            <a:r>
              <a:rPr lang="ru-RU" dirty="0" smtClean="0"/>
              <a:t>Шесть, семь, восемь, девять, десять!</a:t>
            </a:r>
          </a:p>
          <a:p>
            <a:pPr>
              <a:buNone/>
            </a:pPr>
            <a:r>
              <a:rPr lang="ru-RU" dirty="0" smtClean="0"/>
              <a:t>(Хлопки в ладоши.) </a:t>
            </a:r>
          </a:p>
          <a:p>
            <a:pPr>
              <a:buNone/>
            </a:pPr>
            <a:r>
              <a:rPr lang="ru-RU" dirty="0" smtClean="0"/>
              <a:t>Даже мудрая пчела </a:t>
            </a:r>
          </a:p>
          <a:p>
            <a:pPr>
              <a:buNone/>
            </a:pPr>
            <a:r>
              <a:rPr lang="ru-RU" dirty="0" smtClean="0"/>
              <a:t>(Машем руками-крылышками.) </a:t>
            </a:r>
          </a:p>
          <a:p>
            <a:pPr>
              <a:buNone/>
            </a:pPr>
            <a:r>
              <a:rPr lang="ru-RU" dirty="0" smtClean="0"/>
              <a:t>Сосчитать бы не смогла!</a:t>
            </a:r>
          </a:p>
          <a:p>
            <a:pPr>
              <a:buNone/>
            </a:pPr>
            <a:r>
              <a:rPr lang="ru-RU" dirty="0" smtClean="0"/>
              <a:t> (Считаем пальчиком.) Г. Виеру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785794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Физкультминутка «</a:t>
            </a:r>
            <a:r>
              <a:rPr lang="ru-RU" sz="2000" dirty="0" smtClean="0">
                <a:solidFill>
                  <a:srgbClr val="C00000"/>
                </a:solidFill>
              </a:rPr>
              <a:t>Видишь, бабочка летает»</a:t>
            </a:r>
          </a:p>
        </p:txBody>
      </p:sp>
      <p:sp>
        <p:nvSpPr>
          <p:cNvPr id="32770" name="AutoShape 2" descr="https://www.culture.ru/storage/images/1ae126c88d41d156c700f9df83309efa/9659433919b79bcfd6465ac86415c681.jpeg"/>
          <p:cNvSpPr>
            <a:spLocks noChangeAspect="1" noChangeArrowheads="1"/>
          </p:cNvSpPr>
          <p:nvPr/>
        </p:nvSpPr>
        <p:spPr bwMode="auto">
          <a:xfrm>
            <a:off x="155575" y="-4229100"/>
            <a:ext cx="13839825" cy="881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2772" name="Picture 4" descr="https://avatars.mds.yandex.net/get-pdb/1630946/5328e5ef-85e8-4257-a742-d46f985f4afe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4982">
            <a:off x="53330" y="1811398"/>
            <a:ext cx="4223356" cy="3090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357166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«Раздели на слоги»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78579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Предложите ребенку рассадить насекомых на свой цветок, так, чтобы цифра на цветке совпадала с количеством слогов в названии насекомого.</a:t>
            </a:r>
            <a:endParaRPr lang="ru-RU" dirty="0"/>
          </a:p>
        </p:txBody>
      </p:sp>
      <p:pic>
        <p:nvPicPr>
          <p:cNvPr id="2050" name="Picture 2" descr="https://thumbs.dreamstime.com/b/%D0%B8%D0%BA%D0%BE%D0%BD%D0%B0-%D1%86%D0%B2%D0%B5%D1%82%D0%BA%D0%B0-134629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643050"/>
            <a:ext cx="1714512" cy="16430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9" y="2000240"/>
            <a:ext cx="500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pic>
        <p:nvPicPr>
          <p:cNvPr id="8" name="Picture 2" descr="https://thumbs.dreamstime.com/b/%D0%B8%D0%BA%D0%BE%D0%BD%D0%B0-%D1%86%D0%B2%D0%B5%D1%82%D0%BA%D0%B0-134629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714488"/>
            <a:ext cx="1714512" cy="16430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57884" y="2071678"/>
            <a:ext cx="714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pic>
        <p:nvPicPr>
          <p:cNvPr id="10" name="Picture 2" descr="https://thumbs.dreamstime.com/b/%D0%B8%D0%BA%D0%BE%D0%BD%D0%B0-%D1%86%D0%B2%D0%B5%D1%82%D0%BA%D0%B0-134629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214818"/>
            <a:ext cx="1714512" cy="16430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4572008"/>
            <a:ext cx="285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pic>
        <p:nvPicPr>
          <p:cNvPr id="12" name="Picture 16" descr="i?id=ae12f8f02caeb2d233e533d8ff1261c0-46-144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071942"/>
            <a:ext cx="10715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slide0009_image0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507"/>
          <a:stretch>
            <a:fillRect/>
          </a:stretch>
        </p:blipFill>
        <p:spPr>
          <a:xfrm>
            <a:off x="3571868" y="2071678"/>
            <a:ext cx="1110934" cy="1285884"/>
          </a:xfrm>
          <a:prstGeom prst="rect">
            <a:avLst/>
          </a:prstGeom>
        </p:spPr>
      </p:pic>
      <p:pic>
        <p:nvPicPr>
          <p:cNvPr id="14" name="Picture 11" descr="73110699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b="4825"/>
          <a:stretch>
            <a:fillRect/>
          </a:stretch>
        </p:blipFill>
        <p:spPr bwMode="auto">
          <a:xfrm>
            <a:off x="1500166" y="3571876"/>
            <a:ext cx="121444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i?id=0498770ae814c152112d18ae87cc9c41-20-144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357430"/>
            <a:ext cx="11887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 descr="ZhukOlen1-560x77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63150">
            <a:off x="1769942" y="5184864"/>
            <a:ext cx="969700" cy="99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https://attuale.ru/wp-content/uploads/2018/02/posobiiepopoznavatielnomurazvitiiulietomnapasiekie_17-800x533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286388"/>
            <a:ext cx="966454" cy="858214"/>
          </a:xfrm>
          <a:prstGeom prst="rect">
            <a:avLst/>
          </a:prstGeom>
          <a:noFill/>
        </p:spPr>
      </p:pic>
      <p:pic>
        <p:nvPicPr>
          <p:cNvPr id="18" name="Picture 12" descr="https://png.rinvik.ru/files/narisovannaya-muha-risunok-vid-sverh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5214950"/>
            <a:ext cx="928694" cy="1000132"/>
          </a:xfrm>
          <a:prstGeom prst="rect">
            <a:avLst/>
          </a:prstGeom>
          <a:noFill/>
        </p:spPr>
      </p:pic>
      <p:pic>
        <p:nvPicPr>
          <p:cNvPr id="19" name="Picture 18" descr="https://printonic.ru/uploads/images/2016/03/14/img_56e6609f94ab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286124"/>
            <a:ext cx="1167722" cy="1000132"/>
          </a:xfrm>
          <a:prstGeom prst="rect">
            <a:avLst/>
          </a:prstGeom>
          <a:noFill/>
        </p:spPr>
      </p:pic>
      <p:pic>
        <p:nvPicPr>
          <p:cNvPr id="21" name="Picture 11" descr="73110699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b="4825"/>
          <a:stretch>
            <a:fillRect/>
          </a:stretch>
        </p:blipFill>
        <p:spPr bwMode="auto">
          <a:xfrm>
            <a:off x="1500166" y="3643314"/>
            <a:ext cx="121444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9" y="571480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sz="2000" b="1" i="1" dirty="0" smtClean="0"/>
              <a:t>(Кто лишний и почему?) </a:t>
            </a:r>
          </a:p>
          <a:p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7" name="Picture 9" descr="black-billed-magpie-01_13652_600x4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142984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wallow_adult_300_tcm9-142504_v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21475">
            <a:off x="2680666" y="1000108"/>
            <a:ext cx="160714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ZhukOlen1-560x7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63150">
            <a:off x="4489113" y="1351624"/>
            <a:ext cx="708361" cy="66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row-f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142984"/>
            <a:ext cx="113268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2071678"/>
            <a:ext cx="12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7167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2071678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жук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207167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1285860"/>
            <a:ext cx="1928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(Лишний жук, потому что он насекомое, а остальные птицы.)</a:t>
            </a:r>
            <a:endParaRPr lang="ru-RU" sz="1400" dirty="0"/>
          </a:p>
        </p:txBody>
      </p:sp>
      <p:pic>
        <p:nvPicPr>
          <p:cNvPr id="16" name="Picture 5" descr="20090128_worker_be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500306"/>
            <a:ext cx="12226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?id=ae12f8f02caeb2d233e533d8ff1261c0-46-144&amp;n=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3" y="2857496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lide0009_image0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507"/>
          <a:stretch>
            <a:fillRect/>
          </a:stretch>
        </p:blipFill>
        <p:spPr>
          <a:xfrm>
            <a:off x="4095677" y="2500306"/>
            <a:ext cx="1110934" cy="1000132"/>
          </a:xfrm>
          <a:prstGeom prst="rect">
            <a:avLst/>
          </a:prstGeom>
        </p:spPr>
      </p:pic>
      <p:pic>
        <p:nvPicPr>
          <p:cNvPr id="19" name="Picture 11" descr="73110699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b="4825"/>
          <a:stretch>
            <a:fillRect/>
          </a:stretch>
        </p:blipFill>
        <p:spPr bwMode="auto">
          <a:xfrm>
            <a:off x="5500694" y="2643182"/>
            <a:ext cx="1016060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285852" y="3357562"/>
            <a:ext cx="1785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86049" y="3357562"/>
            <a:ext cx="1000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муравей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062533" y="3357562"/>
            <a:ext cx="108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3357562"/>
            <a:ext cx="1143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58016" y="2571745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(Лишний муравей, потому что он не летает, а остальные насекомые летают.)</a:t>
            </a:r>
            <a:endParaRPr lang="ru-RU" sz="1400" dirty="0"/>
          </a:p>
        </p:txBody>
      </p:sp>
      <p:pic>
        <p:nvPicPr>
          <p:cNvPr id="26" name="Picture 5" descr="i?id=0498770ae814c152112d18ae87cc9c41-20-144&amp;n=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357694"/>
            <a:ext cx="11887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Muh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357694"/>
            <a:ext cx="921995" cy="73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i?id=8668f7fd1bc76c0e26564ea3c9602ef1-59-144&amp;n=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357694"/>
            <a:ext cx="958829" cy="80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 descr="20090128_worker_be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43504" y="4357694"/>
            <a:ext cx="1007883" cy="100109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142977" y="521495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комар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71671" y="5214950"/>
            <a:ext cx="1928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муха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29058" y="5214950"/>
            <a:ext cx="111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таракан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357818" y="5143512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715140" y="4286256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(Лишняя пчела, потому что она полезная, а остальные насекомые относятся к вредным. 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000108"/>
            <a:ext cx="72866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>
              <a:lnSpc>
                <a:spcPct val="80000"/>
              </a:lnSpc>
            </a:pPr>
            <a:r>
              <a:rPr lang="ru-RU" dirty="0" smtClean="0">
                <a:latin typeface="Arial" pitchFamily="34" charset="0"/>
              </a:rPr>
              <a:t>Солнышко спряталось, стал накрапывать дождик, и все насекомые разбежались кто куда. </a:t>
            </a:r>
          </a:p>
        </p:txBody>
      </p:sp>
      <p:pic>
        <p:nvPicPr>
          <p:cNvPr id="29698" name="Picture 2" descr="https://storage.needpix.com/rsynced_images/cloudy-with-rain-2667017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2688702" cy="2258089"/>
          </a:xfrm>
          <a:prstGeom prst="rect">
            <a:avLst/>
          </a:prstGeom>
          <a:noFill/>
        </p:spPr>
      </p:pic>
      <p:pic>
        <p:nvPicPr>
          <p:cNvPr id="29700" name="Picture 4" descr="https://thumbs.dreamstime.com/b/%D0%BC%D1%83%D1%80%D0%B0%D0%B2%D0%B5%D0%B9-171983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429132"/>
            <a:ext cx="1447771" cy="1928766"/>
          </a:xfrm>
          <a:prstGeom prst="rect">
            <a:avLst/>
          </a:prstGeom>
          <a:noFill/>
        </p:spPr>
      </p:pic>
      <p:pic>
        <p:nvPicPr>
          <p:cNvPr id="29704" name="Picture 8" descr="https://st3.depositphotos.com/6633222/13250/v/950/depositphotos_132503728-stock-illustration-the-bees-fly-out-o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97" r="23180"/>
          <a:stretch>
            <a:fillRect/>
          </a:stretch>
        </p:blipFill>
        <p:spPr bwMode="auto">
          <a:xfrm>
            <a:off x="7000892" y="2928934"/>
            <a:ext cx="1674361" cy="1627074"/>
          </a:xfrm>
          <a:prstGeom prst="rect">
            <a:avLst/>
          </a:prstGeom>
          <a:noFill/>
        </p:spPr>
      </p:pic>
      <p:pic>
        <p:nvPicPr>
          <p:cNvPr id="29706" name="Picture 10" descr="https://avatars.mds.yandex.net/get-pdb/1935703/1e822ca2-37b2-460b-a25b-1bc2639dcb53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071942"/>
            <a:ext cx="1293865" cy="1813962"/>
          </a:xfrm>
          <a:prstGeom prst="rect">
            <a:avLst/>
          </a:prstGeom>
          <a:noFill/>
        </p:spPr>
      </p:pic>
      <p:pic>
        <p:nvPicPr>
          <p:cNvPr id="12" name="Picture 17" descr="0004-004-Nasekomye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87" t="5281" r="12228" b="31516"/>
          <a:stretch>
            <a:fillRect/>
          </a:stretch>
        </p:blipFill>
        <p:spPr bwMode="auto">
          <a:xfrm rot="20078405">
            <a:off x="4170276" y="5222855"/>
            <a:ext cx="4990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285852" y="2071678"/>
            <a:ext cx="3571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Где спряталась божья коровка?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2857496"/>
            <a:ext cx="3643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Где спряталась пчела?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3786190"/>
            <a:ext cx="4515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Где спрятался муравей?</a:t>
            </a:r>
            <a:endParaRPr lang="ru-RU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357166"/>
            <a:ext cx="2786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«Предлоги»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428604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«Звуковой анализ»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928670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rgbClr val="C00000"/>
                </a:solidFill>
              </a:rPr>
              <a:t>Инструкция для родителей: </a:t>
            </a:r>
            <a:r>
              <a:rPr lang="ru-RU" sz="1400" dirty="0" smtClean="0"/>
              <a:t>помогите ребенку выполнить звуковой анализ слова </a:t>
            </a:r>
            <a:r>
              <a:rPr lang="ru-RU" sz="1400" b="1" dirty="0" smtClean="0">
                <a:solidFill>
                  <a:srgbClr val="C00000"/>
                </a:solidFill>
              </a:rPr>
              <a:t>осы</a:t>
            </a:r>
            <a:r>
              <a:rPr lang="ru-RU" sz="1400" dirty="0" smtClean="0"/>
              <a:t> и нарисовать соответствующие кружки в звуковой схеме слова. Пусть ребенок произнесет слово осы, а потом по очереди произносит звуки, из которых оно состоит, дает характеристику каждому звуку, определяет, какой кружок нужно нарисовать в схеме слова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214554"/>
            <a:ext cx="7215238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- Первый звук – [о]. Он гласный. Мы обозначаем его красным кружком.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Второй звук - [с]. Он согласный, твердый, глухой. Мы обозначим его синим кружком.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Третий звук - [ы]. Он гласный. Мы обозначим его красным кружком.</a:t>
            </a:r>
            <a:endParaRPr lang="ru-RU" dirty="0"/>
          </a:p>
        </p:txBody>
      </p:sp>
      <p:pic>
        <p:nvPicPr>
          <p:cNvPr id="30722" name="Picture 2" descr="C:\Users\user\Desktop\Без имени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256"/>
            <a:ext cx="2214578" cy="965639"/>
          </a:xfrm>
          <a:prstGeom prst="rect">
            <a:avLst/>
          </a:prstGeom>
          <a:noFill/>
        </p:spPr>
      </p:pic>
      <p:sp>
        <p:nvSpPr>
          <p:cNvPr id="8" name="Блок-схема: узел 7"/>
          <p:cNvSpPr/>
          <p:nvPr/>
        </p:nvSpPr>
        <p:spPr>
          <a:xfrm>
            <a:off x="3428992" y="4572008"/>
            <a:ext cx="457200" cy="35719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071934" y="4572008"/>
            <a:ext cx="45720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4714876" y="4572008"/>
            <a:ext cx="457200" cy="35719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25" name="Picture 5" descr="https://images.freeimages.com/images/premium/previews/4533/45335278-flying-wasp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286256"/>
            <a:ext cx="2100246" cy="197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grandgames.net/puzzle/source/nasekomie_i_tsvet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571744"/>
            <a:ext cx="6643734" cy="3883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642918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400" dirty="0" smtClean="0"/>
              <a:t>Спросите у ребенка, каких насекомых он видит на картине, что они делают.  Предложите ему составить предложения сразу о двух насекомых.</a:t>
            </a:r>
            <a:endParaRPr lang="ru-RU" sz="1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357166"/>
            <a:ext cx="84296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Рассматривание картины С. К. Артюшенко «Насекомые и пауки» и беседа по ней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1142984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Разноцветная бабочка села на цветок клевера.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Пчёлы собирают нектар с цветков ириса, а другая пчела хочет взять нектар из цветка ромашки.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Зеленая гусеница ползёт по листу, а божья коровка уселась на пушистом одуванчике.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Чёрный жук напал на гусеницу и хочет её съесть…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pinimg.com/originals/cc/24/f7/cc24f726f31d0c96578bb4b71f553b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7072362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428604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«Составь рассказ»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1714488"/>
            <a:ext cx="578647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Молодцы!!!</a:t>
            </a:r>
            <a:endParaRPr lang="ru-RU" sz="8000" dirty="0">
              <a:solidFill>
                <a:schemeClr val="accent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2410298/c2cb7f03-f13d-4034-acf9-d1aa6cc7ab90/s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55620">
            <a:off x="5773608" y="2747934"/>
            <a:ext cx="726786" cy="1208357"/>
          </a:xfrm>
          <a:prstGeom prst="rect">
            <a:avLst/>
          </a:prstGeom>
          <a:noFill/>
        </p:spPr>
      </p:pic>
      <p:pic>
        <p:nvPicPr>
          <p:cNvPr id="4100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857760"/>
            <a:ext cx="1897862" cy="1071570"/>
          </a:xfrm>
          <a:prstGeom prst="rect">
            <a:avLst/>
          </a:prstGeom>
          <a:noFill/>
        </p:spPr>
      </p:pic>
      <p:pic>
        <p:nvPicPr>
          <p:cNvPr id="4104" name="Picture 8" descr="https://sm-news.ru/wp-content/uploads/2020/02/22/1-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72330" y="4857760"/>
            <a:ext cx="1428760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7143768" y="5786454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муравей</a:t>
            </a:r>
            <a:endParaRPr lang="ru-RU" b="1" dirty="0"/>
          </a:p>
        </p:txBody>
      </p:sp>
      <p:pic>
        <p:nvPicPr>
          <p:cNvPr id="4106" name="Picture 10" descr="https://st.depositphotos.com/1061670/1387/i/950/depositphotos_13879969-stock-photo-caterpilla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857496"/>
            <a:ext cx="1285885" cy="959311"/>
          </a:xfrm>
          <a:prstGeom prst="rect">
            <a:avLst/>
          </a:prstGeom>
          <a:noFill/>
        </p:spPr>
      </p:pic>
      <p:pic>
        <p:nvPicPr>
          <p:cNvPr id="4108" name="Picture 1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643182"/>
            <a:ext cx="1192388" cy="11430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385762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бабочка</a:t>
            </a:r>
            <a:endParaRPr lang="ru-RU" b="1" dirty="0"/>
          </a:p>
        </p:txBody>
      </p:sp>
      <p:pic>
        <p:nvPicPr>
          <p:cNvPr id="4110" name="Picture 14" descr="https://png.rinvik.ru/files/narisovannaya-muha-risunok-vid-sverh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929198"/>
            <a:ext cx="790160" cy="78581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14612" y="5715016"/>
            <a:ext cx="1285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муха</a:t>
            </a:r>
            <a:endParaRPr lang="ru-RU" b="1" dirty="0"/>
          </a:p>
        </p:txBody>
      </p:sp>
      <p:pic>
        <p:nvPicPr>
          <p:cNvPr id="4112" name="Picture 16" descr="https://img.labirint.ru/rcimg/e2e5cf5b91bf5aad5140c0132e9e69c7/1920x1080/comments_pic/0914/09labgi0l1238482478.jpg?123848248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0"/>
          <a:stretch>
            <a:fillRect/>
          </a:stretch>
        </p:blipFill>
        <p:spPr bwMode="auto">
          <a:xfrm>
            <a:off x="4000496" y="3214686"/>
            <a:ext cx="925325" cy="57150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071935" y="3857628"/>
            <a:ext cx="87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комар</a:t>
            </a:r>
            <a:endParaRPr lang="ru-RU" b="1" dirty="0"/>
          </a:p>
        </p:txBody>
      </p:sp>
      <p:pic>
        <p:nvPicPr>
          <p:cNvPr id="4114" name="Picture 18" descr="https://printonic.ru/uploads/images/2016/03/14/img_56e6609f94ab7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857760"/>
            <a:ext cx="1167722" cy="100013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86446" y="5786454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кузнечик</a:t>
            </a:r>
            <a:endParaRPr lang="ru-RU" b="1" dirty="0"/>
          </a:p>
        </p:txBody>
      </p:sp>
      <p:pic>
        <p:nvPicPr>
          <p:cNvPr id="20" name="Picture 20" descr="https://vignette.wikia.nocookie.net/sisterhood-of-doom/images/c/c4/Spider.jpg/revision/latest?cb=201601272057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071810"/>
            <a:ext cx="1200866" cy="71438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143768" y="3786190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паук</a:t>
            </a:r>
            <a:endParaRPr lang="ru-RU" b="1" dirty="0"/>
          </a:p>
        </p:txBody>
      </p:sp>
      <p:pic>
        <p:nvPicPr>
          <p:cNvPr id="4118" name="Picture 22" descr="https://attuale.ru/wp-content/uploads/2018/02/posobiiepopoznavatielnomurazvitiiulietomnapasiekie_17-800x533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143512"/>
            <a:ext cx="1071570" cy="71393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428727" y="5715016"/>
            <a:ext cx="928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пчела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86183" y="585789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стрекоза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5786446" y="3982998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жук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00298" y="3786190"/>
            <a:ext cx="15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гусеница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26352" y="428604"/>
            <a:ext cx="3688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Игра «Назови одним словом»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42976" y="928670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Инструкция для родителей</a:t>
            </a:r>
            <a:r>
              <a:rPr lang="ru-RU" sz="1400" dirty="0" smtClean="0"/>
              <a:t>: Рассмотрите с ребенком картинки с изображениями бабочки, майского жука, стрекозы, пчелы и др. Спросите, как можно назвать и бабочку, и жука, и гусеницу одним словом? (Насекомые.) Помогите ребенку запомнить названия насекомых. Пусть он показывает и называет насекомых вслед за вами. </a:t>
            </a:r>
            <a:endParaRPr lang="ru-RU" sz="1400" dirty="0"/>
          </a:p>
        </p:txBody>
      </p:sp>
      <p:pic>
        <p:nvPicPr>
          <p:cNvPr id="4122" name="Picture 26" descr="https://avatars.mds.yandex.net/get-pdb/471286/b46fc384-ae14-4a28-830b-ad9adfcf81a5/s1200?webp=fals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7686" y="2143116"/>
            <a:ext cx="546327" cy="428628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3768798" y="2500306"/>
            <a:ext cx="1874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божья коровка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8658" y="428604"/>
            <a:ext cx="42836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Отгадывание загадок о насекомых.</a:t>
            </a:r>
          </a:p>
          <a:p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857232"/>
            <a:ext cx="3357586" cy="188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1.Этот увалень мохнатый,</a:t>
            </a:r>
          </a:p>
          <a:p>
            <a:r>
              <a:rPr lang="ru-RU" sz="1600" dirty="0" smtClean="0"/>
              <a:t>Сладкоежка полосатый,</a:t>
            </a:r>
          </a:p>
          <a:p>
            <a:r>
              <a:rPr lang="ru-RU" sz="1600" dirty="0" smtClean="0"/>
              <a:t>Опускает хоботок</a:t>
            </a:r>
          </a:p>
          <a:p>
            <a:r>
              <a:rPr lang="ru-RU" sz="1600" dirty="0" smtClean="0"/>
              <a:t>В распустившийся цветок. (шмель)</a:t>
            </a:r>
            <a:endParaRPr lang="ru-RU" sz="1600" dirty="0"/>
          </a:p>
        </p:txBody>
      </p:sp>
      <p:pic>
        <p:nvPicPr>
          <p:cNvPr id="20482" name="Picture 2" descr="https://avatars.mds.yandex.net/get-pdb/195449/3200111a-9f93-4da2-9422-10339ffe72bd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428736"/>
            <a:ext cx="1857389" cy="14823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785794"/>
            <a:ext cx="7215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Инструкция для родителей: </a:t>
            </a:r>
            <a:r>
              <a:rPr lang="ru-RU" sz="1400" dirty="0" smtClean="0"/>
              <a:t>Загадайте ребенку загадки, спросите, какие слова помогли ему разгадать загадку. Спросите у ребенка, как можно назвать шмеля, осу, гусеницу одним словом, кто это?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643182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2.Злюка тощая такая</a:t>
            </a:r>
          </a:p>
          <a:p>
            <a:r>
              <a:rPr lang="ru-RU" dirty="0" smtClean="0"/>
              <a:t>Надо мной весь день летает</a:t>
            </a:r>
          </a:p>
          <a:p>
            <a:r>
              <a:rPr lang="ru-RU" dirty="0" smtClean="0"/>
              <a:t>И ужалит ненароком,</a:t>
            </a:r>
          </a:p>
          <a:p>
            <a:r>
              <a:rPr lang="ru-RU" dirty="0" smtClean="0"/>
              <a:t>Если я измажусь соком.</a:t>
            </a:r>
          </a:p>
          <a:p>
            <a:r>
              <a:rPr lang="ru-RU" dirty="0" smtClean="0"/>
              <a:t>Кто это?  (Оса. Она алая, тонкая и больно жалит.)</a:t>
            </a:r>
            <a:endParaRPr lang="ru-RU" dirty="0"/>
          </a:p>
        </p:txBody>
      </p:sp>
      <p:pic>
        <p:nvPicPr>
          <p:cNvPr id="20484" name="Picture 4" descr="https://ds04.infourok.ru/uploads/ex/11c0/00036d1f-fdfb3001/img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28934"/>
            <a:ext cx="2000264" cy="15001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80" y="4572008"/>
            <a:ext cx="3571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3.По листочку проползает,</a:t>
            </a:r>
          </a:p>
          <a:p>
            <a:r>
              <a:rPr lang="ru-RU" dirty="0" smtClean="0"/>
              <a:t>Всюду дырки оставляет.</a:t>
            </a:r>
          </a:p>
          <a:p>
            <a:r>
              <a:rPr lang="ru-RU" dirty="0" smtClean="0"/>
              <a:t>Вот прожорливая штучка,</a:t>
            </a:r>
          </a:p>
          <a:p>
            <a:r>
              <a:rPr lang="ru-RU" dirty="0" smtClean="0"/>
              <a:t>А свернулась закорючкой.</a:t>
            </a:r>
          </a:p>
          <a:p>
            <a:r>
              <a:rPr lang="ru-RU" dirty="0" smtClean="0"/>
              <a:t>(Гусеница. Она прогрызает дырки в листочках, сворачивается закорючкой.)</a:t>
            </a:r>
            <a:endParaRPr lang="ru-RU" dirty="0"/>
          </a:p>
        </p:txBody>
      </p:sp>
      <p:pic>
        <p:nvPicPr>
          <p:cNvPr id="20486" name="Picture 6" descr="https://avatars.mds.yandex.net/get-pdb/931085/e91ad05d-3940-4d2d-9bf9-1b52f9f2160d/s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65"/>
          <a:stretch>
            <a:fillRect/>
          </a:stretch>
        </p:blipFill>
        <p:spPr bwMode="auto">
          <a:xfrm>
            <a:off x="5715008" y="4857760"/>
            <a:ext cx="1643074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img-fotki.yandex.ru/get/131711/200418627.17a/0_178116_4998ee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0004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</a:rPr>
              <a:t>«Насекомые – древнейшие и самые многочисленные обитатели нашей планеты. Свое название они получили от слов насечка, насекать. На брюшке видны поперечные полоски-насечки, из-за них тело разделено на несколько частей».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6" b="96121" l="6429" r="4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6" t="5967" r="57389"/>
          <a:stretch/>
        </p:blipFill>
        <p:spPr>
          <a:xfrm>
            <a:off x="2071670" y="2143116"/>
            <a:ext cx="2088232" cy="3678589"/>
          </a:xfrm>
          <a:prstGeom prst="rect">
            <a:avLst/>
          </a:prstGeom>
        </p:spPr>
      </p:pic>
      <p:sp>
        <p:nvSpPr>
          <p:cNvPr id="5" name="AutoShape 6"/>
          <p:cNvSpPr>
            <a:spLocks/>
          </p:cNvSpPr>
          <p:nvPr/>
        </p:nvSpPr>
        <p:spPr bwMode="auto">
          <a:xfrm rot="8134669">
            <a:off x="2996351" y="1987147"/>
            <a:ext cx="1061255" cy="436100"/>
          </a:xfrm>
          <a:prstGeom prst="rightArrow">
            <a:avLst>
              <a:gd name="adj1" fmla="val 32000"/>
              <a:gd name="adj2" fmla="val 64036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6127" y="1643050"/>
            <a:ext cx="991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>
            <a:off x="1571604" y="2928934"/>
            <a:ext cx="1129383" cy="428628"/>
          </a:xfrm>
          <a:prstGeom prst="rightArrow">
            <a:avLst>
              <a:gd name="adj1" fmla="val 32000"/>
              <a:gd name="adj2" fmla="val 63897"/>
            </a:avLst>
          </a:prstGeom>
          <a:solidFill>
            <a:srgbClr val="0070C0"/>
          </a:soli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92893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rot="10800000">
            <a:off x="3710650" y="3582946"/>
            <a:ext cx="1432854" cy="520314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4280" y="3357562"/>
            <a:ext cx="1135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428868"/>
            <a:ext cx="16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2643182"/>
            <a:ext cx="1357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глаз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429000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крыло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4429132"/>
            <a:ext cx="157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нога</a:t>
            </a:r>
            <a:endParaRPr lang="ru-RU" dirty="0"/>
          </a:p>
        </p:txBody>
      </p:sp>
      <p:pic>
        <p:nvPicPr>
          <p:cNvPr id="3074" name="Picture 2" descr="https://st4.depositphotos.com/1594920/22122/i/950/depositphotos_221227998-stock-photo-summer-chafer-european-june-beetl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90572">
            <a:off x="5830219" y="1903257"/>
            <a:ext cx="2501959" cy="1813953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16501314">
            <a:off x="6422034" y="3671461"/>
            <a:ext cx="1058806" cy="19567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4286256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Helvetica Neue" charset="0"/>
              </a:rPr>
              <a:t>Насечки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1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6989" y="428604"/>
            <a:ext cx="318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Игра «Подбери признак»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357298"/>
            <a:ext cx="65008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Бабочка (какая?) – красивая, разноцветная, полезная, </a:t>
            </a:r>
          </a:p>
          <a:p>
            <a:r>
              <a:rPr lang="ru-RU" dirty="0" smtClean="0"/>
              <a:t>большая.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Комар (какой?) – кровососущий, вредный, писклявый.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Муравьи – полезные, трудолюбивые, маленькие.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Муха – вредная, назойливая, большая, маленькая, надоедливая.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Пчела – полезная, трудолюбивая, медоносная.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582" name="Picture 6" descr="https://www.clipartmax.com/png/full/170-1709206_17735351-%D0%B1%D0%B0%D0%B1%D0%BE%D1%87%D0%BA%D0%B0-%D0%BD%D0%B0-%D0%BF%D1%80%D0%BE%D0%B7%D1%80%D0%B0%D1%87%D0%BD%D0%BE%D0%BC-%D1%84%D0%BE%D0%BD%D0%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910" y="714357"/>
            <a:ext cx="1820703" cy="1643073"/>
          </a:xfrm>
          <a:prstGeom prst="rect">
            <a:avLst/>
          </a:prstGeom>
          <a:noFill/>
        </p:spPr>
      </p:pic>
      <p:pic>
        <p:nvPicPr>
          <p:cNvPr id="9" name="Picture 16" descr="https://img.labirint.ru/rcimg/e2e5cf5b91bf5aad5140c0132e9e69c7/1920x1080/comments_pic/0914/09labgi0l1238482478.jpg?123848248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0"/>
          <a:stretch>
            <a:fillRect/>
          </a:stretch>
        </p:blipFill>
        <p:spPr bwMode="auto">
          <a:xfrm>
            <a:off x="6215074" y="2285992"/>
            <a:ext cx="1500198" cy="1143008"/>
          </a:xfrm>
          <a:prstGeom prst="rect">
            <a:avLst/>
          </a:prstGeom>
          <a:noFill/>
        </p:spPr>
      </p:pic>
      <p:pic>
        <p:nvPicPr>
          <p:cNvPr id="24586" name="Picture 10" descr="https://sm-news.ru/wp-content/uploads/2020/02/22/1-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429000"/>
            <a:ext cx="714380" cy="416722"/>
          </a:xfrm>
          <a:prstGeom prst="rect">
            <a:avLst/>
          </a:prstGeom>
          <a:noFill/>
        </p:spPr>
      </p:pic>
      <p:pic>
        <p:nvPicPr>
          <p:cNvPr id="24588" name="Picture 12" descr="https://png.rinvik.ru/files/narisovannaya-muha-risunok-vid-sverh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714752"/>
            <a:ext cx="718327" cy="714380"/>
          </a:xfrm>
          <a:prstGeom prst="rect">
            <a:avLst/>
          </a:prstGeom>
          <a:noFill/>
        </p:spPr>
      </p:pic>
      <p:pic>
        <p:nvPicPr>
          <p:cNvPr id="24590" name="Picture 14" descr="https://attuale.ru/wp-content/uploads/2018/02/posobiiepopoznavatielnomurazvitiiulietomnapasiekie_17-800x533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929199"/>
            <a:ext cx="966454" cy="64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3216" y="500042"/>
            <a:ext cx="260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Игра «Один – много».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285860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Муха – много…(Мух.)</a:t>
            </a:r>
          </a:p>
          <a:p>
            <a:endParaRPr lang="ru-RU" dirty="0" smtClean="0"/>
          </a:p>
          <a:p>
            <a:r>
              <a:rPr lang="ru-RU" dirty="0" smtClean="0"/>
              <a:t>Бабочка – много…(Бабочек.)</a:t>
            </a:r>
          </a:p>
          <a:p>
            <a:endParaRPr lang="ru-RU" dirty="0" smtClean="0"/>
          </a:p>
          <a:p>
            <a:r>
              <a:rPr lang="ru-RU" dirty="0" smtClean="0"/>
              <a:t>Комар – много… (Комаров.)</a:t>
            </a:r>
          </a:p>
          <a:p>
            <a:endParaRPr lang="ru-RU" dirty="0" smtClean="0"/>
          </a:p>
          <a:p>
            <a:r>
              <a:rPr lang="ru-RU" dirty="0" smtClean="0"/>
              <a:t>Пчела – много …(Пчел.)</a:t>
            </a:r>
          </a:p>
          <a:p>
            <a:endParaRPr lang="ru-RU" dirty="0" smtClean="0"/>
          </a:p>
          <a:p>
            <a:r>
              <a:rPr lang="ru-RU" dirty="0" smtClean="0"/>
              <a:t>Муравей – много …(Муравьев.)</a:t>
            </a:r>
          </a:p>
          <a:p>
            <a:endParaRPr lang="ru-RU" dirty="0" smtClean="0"/>
          </a:p>
          <a:p>
            <a:r>
              <a:rPr lang="ru-RU" dirty="0" smtClean="0"/>
              <a:t>Жук – много… (Жуков.)</a:t>
            </a:r>
          </a:p>
          <a:p>
            <a:endParaRPr lang="ru-RU" dirty="0" smtClean="0"/>
          </a:p>
          <a:p>
            <a:r>
              <a:rPr lang="ru-RU" dirty="0" smtClean="0"/>
              <a:t>Кузнечик – много …(Кузнечиков.)</a:t>
            </a:r>
          </a:p>
          <a:p>
            <a:endParaRPr lang="ru-RU" dirty="0" smtClean="0"/>
          </a:p>
          <a:p>
            <a:r>
              <a:rPr lang="ru-RU" dirty="0" smtClean="0"/>
              <a:t>Стрекоза – много… (Стрекоз.)</a:t>
            </a:r>
            <a:endParaRPr lang="ru-RU" dirty="0"/>
          </a:p>
        </p:txBody>
      </p:sp>
      <p:pic>
        <p:nvPicPr>
          <p:cNvPr id="2050" name="Picture 2" descr="https://s.fishki.net/upload/users/2016/05/27/270163/3c922ec5d30093e98716221bb4af6a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60"/>
          <a:stretch>
            <a:fillRect/>
          </a:stretch>
        </p:blipFill>
        <p:spPr bwMode="auto">
          <a:xfrm>
            <a:off x="4786314" y="2214554"/>
            <a:ext cx="1240878" cy="857232"/>
          </a:xfrm>
          <a:prstGeom prst="rect">
            <a:avLst/>
          </a:prstGeom>
          <a:noFill/>
        </p:spPr>
      </p:pic>
      <p:pic>
        <p:nvPicPr>
          <p:cNvPr id="2052" name="Picture 4" descr="https://us.123rf.com/450wm/julianka/julianka1301/julianka130100023/17218608-butterfly-4.jpg?ver=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357298"/>
            <a:ext cx="1167193" cy="827411"/>
          </a:xfrm>
          <a:prstGeom prst="rect">
            <a:avLst/>
          </a:prstGeom>
          <a:noFill/>
        </p:spPr>
      </p:pic>
      <p:sp>
        <p:nvSpPr>
          <p:cNvPr id="2054" name="AutoShape 6" descr="https://static.tildacdn.com/tild6663-6263-4261-a236-366131653634/muhi.png"/>
          <p:cNvSpPr>
            <a:spLocks noChangeAspect="1" noChangeArrowheads="1"/>
          </p:cNvSpPr>
          <p:nvPr/>
        </p:nvSpPr>
        <p:spPr bwMode="auto">
          <a:xfrm>
            <a:off x="155575" y="-4229100"/>
            <a:ext cx="10067925" cy="881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6" name="Picture 8" descr="https://static.tildacdn.com/tild6663-6263-4261-a236-366131653634/mu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71546"/>
            <a:ext cx="928694" cy="812717"/>
          </a:xfrm>
          <a:prstGeom prst="rect">
            <a:avLst/>
          </a:prstGeom>
          <a:noFill/>
        </p:spPr>
      </p:pic>
      <p:pic>
        <p:nvPicPr>
          <p:cNvPr id="2058" name="Picture 10" descr="https://im0-tub-ru.yandex.net/i?id=ee6209ac5fedaccfaf212a205ba9b621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2756" y="2571744"/>
            <a:ext cx="1065097" cy="928694"/>
          </a:xfrm>
          <a:prstGeom prst="rect">
            <a:avLst/>
          </a:prstGeom>
          <a:noFill/>
        </p:spPr>
      </p:pic>
      <p:pic>
        <p:nvPicPr>
          <p:cNvPr id="2060" name="Picture 12" descr="https://tolksnov.ru/assets/i/ai/4/7/0/i/321756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214686"/>
            <a:ext cx="1428760" cy="951577"/>
          </a:xfrm>
          <a:prstGeom prst="rect">
            <a:avLst/>
          </a:prstGeom>
          <a:noFill/>
        </p:spPr>
      </p:pic>
      <p:pic>
        <p:nvPicPr>
          <p:cNvPr id="2062" name="Picture 14" descr="https://ridero.ru/books/zhuki/image/5936cae85a642a767a06537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929066"/>
            <a:ext cx="1099479" cy="571504"/>
          </a:xfrm>
          <a:prstGeom prst="rect">
            <a:avLst/>
          </a:prstGeom>
          <a:noFill/>
        </p:spPr>
      </p:pic>
      <p:pic>
        <p:nvPicPr>
          <p:cNvPr id="2064" name="Picture 16" descr="https://static.vecteezy.com/system/resources/previews/000/413/715/original/grasshoppers-vecto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1633884" cy="714380"/>
          </a:xfrm>
          <a:prstGeom prst="rect">
            <a:avLst/>
          </a:prstGeom>
          <a:noFill/>
        </p:spPr>
      </p:pic>
      <p:pic>
        <p:nvPicPr>
          <p:cNvPr id="2066" name="Picture 18" descr="https://thumbs.dreamstime.com/b/dragonflies-2290431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072074"/>
            <a:ext cx="1587681" cy="1484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9924" y="428604"/>
            <a:ext cx="3924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Упражнение «Разноцветные бабочки»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85723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rgbClr val="C00000"/>
                </a:solidFill>
              </a:rPr>
              <a:t>Инструкция для родителей: </a:t>
            </a:r>
            <a:r>
              <a:rPr lang="ru-RU" sz="1400" dirty="0" smtClean="0"/>
              <a:t>Расскажите ребенку, что весна в разгаре. Цветет сирень. Проснулись насекомые. Сделайте для ребенка бабочку из бумаги, попросите подуть на неё. Обратите внимание ребенка, что нужно набрать воздух через нос и подуть на бабочку, не надувая щек, вытянув губы трубочкой.</a:t>
            </a:r>
            <a:endParaRPr lang="ru-RU" sz="1400" dirty="0"/>
          </a:p>
        </p:txBody>
      </p:sp>
      <p:sp>
        <p:nvSpPr>
          <p:cNvPr id="4098" name="AutoShape 2" descr="https://fs01.vseosvita.ua/01007ul0-c765/00f.png"/>
          <p:cNvSpPr>
            <a:spLocks noChangeAspect="1" noChangeArrowheads="1"/>
          </p:cNvSpPr>
          <p:nvPr/>
        </p:nvSpPr>
        <p:spPr bwMode="auto">
          <a:xfrm>
            <a:off x="155575" y="-4229100"/>
            <a:ext cx="11153775" cy="881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4" name="Picture 8" descr="http://irina-centr.ru/images/535a77410745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500438"/>
            <a:ext cx="2286016" cy="3000396"/>
          </a:xfrm>
          <a:prstGeom prst="rect">
            <a:avLst/>
          </a:prstGeom>
          <a:noFill/>
        </p:spPr>
      </p:pic>
      <p:pic>
        <p:nvPicPr>
          <p:cNvPr id="4106" name="Picture 10" descr="https://im0-tub-ru.yandex.net/i?id=4a44961e02f40e0a14524912a6e7aa61&amp;n=13&amp;exp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4678">
            <a:off x="3357554" y="1928802"/>
            <a:ext cx="41529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3648" y="428604"/>
            <a:ext cx="2881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Игра «Назови ласково»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071546"/>
            <a:ext cx="30003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Комар - …(Комарик.)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Стрекоза - …(Стрекозка.)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Пчела - …(Пчелка.)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Жук - …(Жучок.)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Муравей - …(Муравьишко.)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16" descr="https://img.labirint.ru/rcimg/e2e5cf5b91bf5aad5140c0132e9e69c7/1920x1080/comments_pic/0914/09labgi0l1238482478.jpg?12384824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0"/>
          <a:stretch>
            <a:fillRect/>
          </a:stretch>
        </p:blipFill>
        <p:spPr bwMode="auto">
          <a:xfrm>
            <a:off x="4000496" y="928670"/>
            <a:ext cx="1357322" cy="928694"/>
          </a:xfrm>
          <a:prstGeom prst="rect">
            <a:avLst/>
          </a:prstGeom>
          <a:noFill/>
        </p:spPr>
      </p:pic>
      <p:pic>
        <p:nvPicPr>
          <p:cNvPr id="7" name="Picture 16" descr="https://img.labirint.ru/rcimg/e2e5cf5b91bf5aad5140c0132e9e69c7/1920x1080/comments_pic/0914/09labgi0l1238482478.jpg?123848248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0"/>
          <a:stretch>
            <a:fillRect/>
          </a:stretch>
        </p:blipFill>
        <p:spPr bwMode="auto">
          <a:xfrm>
            <a:off x="5429256" y="1285860"/>
            <a:ext cx="782449" cy="483260"/>
          </a:xfrm>
          <a:prstGeom prst="rect">
            <a:avLst/>
          </a:prstGeom>
          <a:noFill/>
        </p:spPr>
      </p:pic>
      <p:pic>
        <p:nvPicPr>
          <p:cNvPr id="8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857364"/>
            <a:ext cx="1683548" cy="950564"/>
          </a:xfrm>
          <a:prstGeom prst="rect">
            <a:avLst/>
          </a:prstGeom>
          <a:noFill/>
        </p:spPr>
      </p:pic>
      <p:pic>
        <p:nvPicPr>
          <p:cNvPr id="9" name="Picture 4" descr="https://i.pinimg.com/originals/2a/d4/f8/2ad4f8f1faa432b8efdb964a4c39898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214554"/>
            <a:ext cx="897730" cy="500066"/>
          </a:xfrm>
          <a:prstGeom prst="rect">
            <a:avLst/>
          </a:prstGeom>
          <a:noFill/>
        </p:spPr>
      </p:pic>
      <p:pic>
        <p:nvPicPr>
          <p:cNvPr id="10" name="Picture 2" descr="https://avatars.mds.yandex.net/get-pdb/2410298/c2cb7f03-f13d-4034-acf9-d1aa6cc7ab90/s1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55620">
            <a:off x="4844915" y="3248001"/>
            <a:ext cx="726786" cy="1208357"/>
          </a:xfrm>
          <a:prstGeom prst="rect">
            <a:avLst/>
          </a:prstGeom>
          <a:noFill/>
        </p:spPr>
      </p:pic>
      <p:pic>
        <p:nvPicPr>
          <p:cNvPr id="11" name="Picture 2" descr="https://avatars.mds.yandex.net/get-pdb/2410298/c2cb7f03-f13d-4034-acf9-d1aa6cc7ab90/s12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55620">
            <a:off x="5679637" y="3374645"/>
            <a:ext cx="378770" cy="740253"/>
          </a:xfrm>
          <a:prstGeom prst="rect">
            <a:avLst/>
          </a:prstGeom>
          <a:noFill/>
        </p:spPr>
      </p:pic>
      <p:pic>
        <p:nvPicPr>
          <p:cNvPr id="12" name="Picture 8" descr="https://sm-news.ru/wp-content/uploads/2020/02/22/1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28992" y="4643446"/>
            <a:ext cx="1428760" cy="1000132"/>
          </a:xfrm>
          <a:prstGeom prst="rect">
            <a:avLst/>
          </a:prstGeom>
          <a:noFill/>
        </p:spPr>
      </p:pic>
      <p:pic>
        <p:nvPicPr>
          <p:cNvPr id="13" name="Picture 8" descr="https://sm-news.ru/wp-content/uploads/2020/02/22/1-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29190" y="4929198"/>
            <a:ext cx="816434" cy="571504"/>
          </a:xfrm>
          <a:prstGeom prst="rect">
            <a:avLst/>
          </a:prstGeom>
          <a:noFill/>
        </p:spPr>
      </p:pic>
      <p:pic>
        <p:nvPicPr>
          <p:cNvPr id="14" name="Picture 14" descr="https://attuale.ru/wp-content/uploads/2018/02/posobiiepopoznavatielnomurazvitiiulietomnapasiekie_17-800x533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571744"/>
            <a:ext cx="966454" cy="643900"/>
          </a:xfrm>
          <a:prstGeom prst="rect">
            <a:avLst/>
          </a:prstGeom>
          <a:noFill/>
        </p:spPr>
      </p:pic>
      <p:pic>
        <p:nvPicPr>
          <p:cNvPr id="15" name="Picture 14" descr="https://attuale.ru/wp-content/uploads/2018/02/posobiiepopoznavatielnomurazvitiiulietomnapasiekie_17-800x533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14620"/>
            <a:ext cx="571906" cy="38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Игра «Закончи предложение».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Инструкция для родителей: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оиграйте в игру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«Закончи предложение».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Майский жук большой, а божья коровка ...(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маленькая.)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майского жука крылья короткие, а у стрекозы...(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длинные.)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жука усы толстые, а у бабочки....(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тонкие.)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шмеля спина широкая, а у водомерки...(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узкая.)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hello_html_m3eb923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9798">
            <a:off x="2882084" y="1460872"/>
            <a:ext cx="1162836" cy="1093000"/>
          </a:xfrm>
          <a:prstGeom prst="rect">
            <a:avLst/>
          </a:prstGeom>
          <a:noFill/>
        </p:spPr>
      </p:pic>
      <p:pic>
        <p:nvPicPr>
          <p:cNvPr id="2051" name="Picture 3" descr="C:\Users\user\Desktop\ladybug-3344343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56950">
            <a:off x="4097422" y="1847169"/>
            <a:ext cx="345070" cy="421361"/>
          </a:xfrm>
          <a:prstGeom prst="rect">
            <a:avLst/>
          </a:prstGeom>
          <a:noFill/>
        </p:spPr>
      </p:pic>
      <p:pic>
        <p:nvPicPr>
          <p:cNvPr id="1026" name="Picture 2" descr="C:\Users\user\Desktop\e848ba3e7f5d8e7b03e566b2ff945a2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928802"/>
            <a:ext cx="928694" cy="1000132"/>
          </a:xfrm>
          <a:prstGeom prst="rect">
            <a:avLst/>
          </a:prstGeom>
          <a:noFill/>
        </p:spPr>
      </p:pic>
      <p:sp>
        <p:nvSpPr>
          <p:cNvPr id="1028" name="AutoShape 4" descr="https://img-fotki.yandex.ru/get/131711/200418627.17a/0_178116_4998ee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9" name="Picture 5" descr="C:\Users\user\Desktop\kBP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857364"/>
            <a:ext cx="1143008" cy="917573"/>
          </a:xfrm>
          <a:prstGeom prst="rect">
            <a:avLst/>
          </a:prstGeom>
          <a:noFill/>
        </p:spPr>
      </p:pic>
      <p:pic>
        <p:nvPicPr>
          <p:cNvPr id="1030" name="Picture 6" descr="C:\Users\user\Desktop\hello_html_m7c19af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802473">
            <a:off x="4177746" y="3284413"/>
            <a:ext cx="735089" cy="804475"/>
          </a:xfrm>
          <a:prstGeom prst="rect">
            <a:avLst/>
          </a:prstGeom>
          <a:noFill/>
        </p:spPr>
      </p:pic>
      <p:pic>
        <p:nvPicPr>
          <p:cNvPr id="1031" name="Picture 7" descr="C:\Users\user\Desktop\b1559f4be7e8d365b251541cf863c4b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071810"/>
            <a:ext cx="1968765" cy="1433507"/>
          </a:xfrm>
          <a:prstGeom prst="rect">
            <a:avLst/>
          </a:prstGeom>
          <a:noFill/>
        </p:spPr>
      </p:pic>
      <p:pic>
        <p:nvPicPr>
          <p:cNvPr id="1032" name="Picture 8" descr="C:\Users\user\Desktop\1053510_9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072074"/>
            <a:ext cx="1079819" cy="928694"/>
          </a:xfrm>
          <a:prstGeom prst="rect">
            <a:avLst/>
          </a:prstGeom>
          <a:noFill/>
        </p:spPr>
      </p:pic>
      <p:pic>
        <p:nvPicPr>
          <p:cNvPr id="1036" name="Picture 12" descr="C:\Users\user\Desktop\depositphotos_13587703-stock-illustration-common-water-stride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94297">
            <a:off x="5372840" y="4827577"/>
            <a:ext cx="1166791" cy="1341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1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911</Words>
  <Application>Microsoft Office PowerPoint</Application>
  <PresentationFormat>Экран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Calibri</vt:lpstr>
      <vt:lpstr>Monotype Corsiva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32</cp:revision>
  <dcterms:created xsi:type="dcterms:W3CDTF">2013-08-23T08:38:35Z</dcterms:created>
  <dcterms:modified xsi:type="dcterms:W3CDTF">2020-05-24T14:07:43Z</dcterms:modified>
</cp:coreProperties>
</file>