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24C6B1-48E9-4F71-8E92-B711D1210450}">
  <a:tblStyle styleId="{0524C6B1-48E9-4F71-8E92-B711D121045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CCE6C5F-3A32-438E-BF44-78C951B8806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0619b63f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0619b63f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0619b63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0619b63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0619b63f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0619b63f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lang="ru-RU" sz="3959" b="1">
                <a:solidFill>
                  <a:srgbClr val="FF0000"/>
                </a:solidFill>
              </a:rPr>
              <a:t>ПРЕЗЕНТАЦИЯ</a:t>
            </a:r>
            <a:br>
              <a:rPr lang="ru-RU" sz="3959" b="1">
                <a:solidFill>
                  <a:srgbClr val="FF0000"/>
                </a:solidFill>
              </a:rPr>
            </a:br>
            <a:r>
              <a:rPr lang="ru-RU" sz="2880" b="1">
                <a:solidFill>
                  <a:srgbClr val="FF0000"/>
                </a:solidFill>
              </a:rPr>
              <a:t>  в младший дошкольный возраст</a:t>
            </a:r>
            <a:r>
              <a:rPr lang="ru-RU" sz="3959"/>
              <a:t/>
            </a:r>
            <a:br>
              <a:rPr lang="ru-RU" sz="3959"/>
            </a:br>
            <a:r>
              <a:rPr lang="ru-RU" sz="3959" b="1">
                <a:solidFill>
                  <a:srgbClr val="E5B8B7"/>
                </a:solidFill>
              </a:rPr>
              <a:t> «Учим геометрические фигуры»</a:t>
            </a:r>
            <a:br>
              <a:rPr lang="ru-RU" sz="3959" b="1">
                <a:solidFill>
                  <a:srgbClr val="E5B8B7"/>
                </a:solidFill>
              </a:rPr>
            </a:br>
            <a:r>
              <a:rPr lang="ru-RU" sz="3959" b="1">
                <a:solidFill>
                  <a:srgbClr val="E5B8B7"/>
                </a:solidFill>
              </a:rPr>
              <a:t/>
            </a:r>
            <a:br>
              <a:rPr lang="ru-RU" sz="3959" b="1">
                <a:solidFill>
                  <a:srgbClr val="E5B8B7"/>
                </a:solidFill>
              </a:rPr>
            </a:br>
            <a:r>
              <a:rPr lang="ru-RU" sz="2160" b="1">
                <a:solidFill>
                  <a:srgbClr val="FF0000"/>
                </a:solidFill>
              </a:rPr>
              <a:t>Подготовила:</a:t>
            </a:r>
            <a:br>
              <a:rPr lang="ru-RU" sz="2160" b="1">
                <a:solidFill>
                  <a:srgbClr val="FF0000"/>
                </a:solidFill>
              </a:rPr>
            </a:br>
            <a:r>
              <a:rPr lang="ru-RU" sz="2160" b="1">
                <a:solidFill>
                  <a:srgbClr val="FF0000"/>
                </a:solidFill>
              </a:rPr>
              <a:t>Бахолдина О.И.</a:t>
            </a:r>
            <a:br>
              <a:rPr lang="ru-RU" sz="2160" b="1">
                <a:solidFill>
                  <a:srgbClr val="FF0000"/>
                </a:solidFill>
              </a:rPr>
            </a:br>
            <a:r>
              <a:rPr lang="ru-RU" sz="2160" b="1">
                <a:solidFill>
                  <a:srgbClr val="FF0000"/>
                </a:solidFill>
              </a:rPr>
              <a:t>воспитатель Д/С №8</a:t>
            </a:r>
            <a:br>
              <a:rPr lang="ru-RU" sz="2160" b="1">
                <a:solidFill>
                  <a:srgbClr val="FF0000"/>
                </a:solidFill>
              </a:rPr>
            </a:br>
            <a:r>
              <a:rPr lang="ru-RU" sz="2160" b="1">
                <a:solidFill>
                  <a:srgbClr val="FF0000"/>
                </a:solidFill>
              </a:rPr>
              <a:t>г.Острогожска</a:t>
            </a:r>
            <a:endParaRPr sz="2160" b="1">
              <a:solidFill>
                <a:srgbClr val="FF0000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12"/>
              </a:spcBef>
              <a:spcAft>
                <a:spcPts val="0"/>
              </a:spcAft>
              <a:buClr>
                <a:srgbClr val="FF0000"/>
              </a:buClr>
              <a:buSzPts val="2562"/>
              <a:buNone/>
            </a:pP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 </a:t>
            </a:r>
            <a:endParaRPr sz="1500" b="1" dirty="0">
              <a:solidFill>
                <a:srgbClr val="FF0000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r>
              <a:rPr lang="ru-RU" sz="2000" b="1" dirty="0" smtClea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 по реализации образовательной области </a:t>
            </a:r>
          </a:p>
          <a:p>
            <a:pPr marL="0" lvl="0" indent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r>
              <a:rPr lang="ru-RU" sz="2000" b="1" dirty="0" smtClea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«Познавательное развитие»</a:t>
            </a:r>
          </a:p>
          <a:p>
            <a:pPr marL="0" lvl="0" indent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r>
              <a:rPr lang="ru-RU" sz="2000" b="1" dirty="0" smtClea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 «Формирование элементарных математических представлений»</a:t>
            </a:r>
          </a:p>
          <a:p>
            <a:pPr marL="0" lvl="0" indent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r>
              <a:rPr lang="ru-RU" sz="2000" b="1" dirty="0" smtClea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 обучения – дистанционная</a:t>
            </a:r>
          </a:p>
          <a:p>
            <a:pPr marL="0" lvl="0" indent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r>
              <a:rPr lang="ru-RU" sz="2000" b="1" dirty="0" smtClea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Возрастная группа – 3-4 года</a:t>
            </a:r>
            <a:endParaRPr sz="2000" b="1" dirty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endParaRPr sz="15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endParaRPr sz="1500" b="1" dirty="0">
              <a:solidFill>
                <a:srgbClr val="FF0000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8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ru-RU" sz="2000" b="1" dirty="0"/>
              <a:t>          </a:t>
            </a:r>
            <a:r>
              <a:rPr lang="ru-RU" sz="4312" b="1" dirty="0">
                <a:solidFill>
                  <a:srgbClr val="E5B8B7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ГЕОМЕТРИЧЕСКИЕ  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ФИГУРЫ</a:t>
            </a:r>
          </a:p>
          <a:p>
            <a:pPr marL="0" lvl="0" indent="0" rtl="0">
              <a:lnSpc>
                <a:spcPct val="80000"/>
              </a:lnSpc>
              <a:spcBef>
                <a:spcPts val="8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lang="ru-RU" sz="3600" b="1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80000"/>
              </a:lnSpc>
              <a:spcBef>
                <a:spcPts val="8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lang="ru-RU" sz="2000" b="1" dirty="0" smtClean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80000"/>
              </a:lnSpc>
              <a:spcBef>
                <a:spcPts val="8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lang="ru-RU" sz="2000" b="1" dirty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80000"/>
              </a:lnSpc>
              <a:spcBef>
                <a:spcPts val="8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lang="ru-RU" sz="2000" b="1" dirty="0" smtClean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80000"/>
              </a:lnSpc>
              <a:spcBef>
                <a:spcPts val="8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lang="ru-RU" sz="2000" b="1" dirty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80000"/>
              </a:lnSpc>
              <a:spcBef>
                <a:spcPts val="8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lang="ru-RU" sz="2000" b="1" dirty="0" smtClean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80000"/>
              </a:lnSpc>
              <a:spcBef>
                <a:spcPts val="8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lang="ru-RU" sz="2000" b="1" dirty="0" smtClean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80000"/>
              </a:lnSpc>
              <a:spcBef>
                <a:spcPts val="8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lang="ru-RU" sz="2000" b="1" dirty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80000"/>
              </a:lnSpc>
              <a:spcBef>
                <a:spcPts val="86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ru-RU" sz="2000" b="1" dirty="0" smtClea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 подготовлен воспитателем Третьяковой О.А.</a:t>
            </a:r>
            <a:r>
              <a:rPr lang="ru-RU" sz="36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6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 b="1" dirty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 dirty="0">
              <a:solidFill>
                <a:srgbClr val="E5B8B7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E5B8B7"/>
              </a:buClr>
              <a:buSzPts val="2000"/>
              <a:buNone/>
            </a:pPr>
            <a:r>
              <a:rPr lang="ru-RU" sz="2000" b="1" dirty="0">
                <a:solidFill>
                  <a:srgbClr val="E5B8B7"/>
                </a:solidFill>
              </a:rPr>
              <a:t/>
            </a:r>
            <a:br>
              <a:rPr lang="ru-RU" sz="2000" b="1" dirty="0">
                <a:solidFill>
                  <a:srgbClr val="E5B8B7"/>
                </a:solidFill>
              </a:rPr>
            </a:br>
            <a:endParaRPr sz="17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7" y="3071424"/>
            <a:ext cx="5021943" cy="2825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445"/>
            <a:ext cx="918051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H:\Материал ФИГУРЫ\fig.jpg"/>
          <p:cNvPicPr preferRelativeResize="0"/>
          <p:nvPr/>
        </p:nvPicPr>
        <p:blipFill rotWithShape="1">
          <a:blip r:embed="rId4">
            <a:alphaModFix/>
          </a:blip>
          <a:srcRect l="67857" t="52231"/>
          <a:stretch/>
        </p:blipFill>
        <p:spPr>
          <a:xfrm>
            <a:off x="194329" y="188640"/>
            <a:ext cx="3153536" cy="261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http://little.com.ua/images/stories/useful/krug.jpg"/>
          <p:cNvPicPr preferRelativeResize="0"/>
          <p:nvPr/>
        </p:nvPicPr>
        <p:blipFill rotWithShape="1">
          <a:blip r:embed="rId5">
            <a:alphaModFix/>
          </a:blip>
          <a:srcRect l="9010" t="8602" r="8994" b="8592"/>
          <a:stretch/>
        </p:blipFill>
        <p:spPr>
          <a:xfrm>
            <a:off x="6804248" y="651753"/>
            <a:ext cx="1882553" cy="1841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3357593" y="188640"/>
            <a:ext cx="3150096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Круг</a:t>
            </a: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Круглый круг похож на мячик,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 по небу солнцем скачет.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Круглый словно диск луны,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бабулины блины,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тарелка, как венок,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веселый колобок,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колеса, как колечки,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пирог из теплой печки!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6">
            <a:alphaModFix/>
          </a:blip>
          <a:srcRect l="23284" t="40753" r="57310" b="33473"/>
          <a:stretch/>
        </p:blipFill>
        <p:spPr>
          <a:xfrm>
            <a:off x="3707904" y="3044606"/>
            <a:ext cx="1353072" cy="134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6">
            <a:alphaModFix/>
          </a:blip>
          <a:srcRect l="79805" t="54757" r="3036" b="22621"/>
          <a:stretch/>
        </p:blipFill>
        <p:spPr>
          <a:xfrm>
            <a:off x="5227449" y="4738559"/>
            <a:ext cx="1545876" cy="152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H:\ПРЕЗЕНТАЦИИ\Материал ФИГУРЫ\0010-010-Geometricheskie-figury.jpg"/>
          <p:cNvPicPr preferRelativeResize="0"/>
          <p:nvPr/>
        </p:nvPicPr>
        <p:blipFill rotWithShape="1">
          <a:blip r:embed="rId7">
            <a:alphaModFix/>
          </a:blip>
          <a:srcRect l="39559" t="36374" r="42260" b="41589"/>
          <a:stretch/>
        </p:blipFill>
        <p:spPr>
          <a:xfrm>
            <a:off x="6101894" y="3044606"/>
            <a:ext cx="1643630" cy="149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H:\ПРЕЗЕНТАЦИИ\Материал ФИГУРЫ\0010-010-Geometricheskie-figury.jpg"/>
          <p:cNvPicPr preferRelativeResize="0"/>
          <p:nvPr/>
        </p:nvPicPr>
        <p:blipFill rotWithShape="1">
          <a:blip r:embed="rId7">
            <a:alphaModFix/>
          </a:blip>
          <a:srcRect l="16448" t="50299" r="60628" b="15540"/>
          <a:stretch/>
        </p:blipFill>
        <p:spPr>
          <a:xfrm>
            <a:off x="2915816" y="4838449"/>
            <a:ext cx="1272560" cy="142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Картинки по запросу Предметы, похожие на овал,"/>
          <p:cNvPicPr preferRelativeResize="0"/>
          <p:nvPr/>
        </p:nvPicPr>
        <p:blipFill rotWithShape="1">
          <a:blip r:embed="rId8">
            <a:alphaModFix/>
          </a:blip>
          <a:srcRect t="52394" r="70482" b="4310"/>
          <a:stretch/>
        </p:blipFill>
        <p:spPr>
          <a:xfrm>
            <a:off x="194329" y="4392471"/>
            <a:ext cx="2116976" cy="2314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3936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1" y="0"/>
            <a:ext cx="918051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H:\Материал ФИГУРЫ\fig.jpg"/>
          <p:cNvPicPr preferRelativeResize="0"/>
          <p:nvPr/>
        </p:nvPicPr>
        <p:blipFill rotWithShape="1">
          <a:blip r:embed="rId4">
            <a:alphaModFix/>
          </a:blip>
          <a:srcRect l="34525" t="52286" r="33601"/>
          <a:stretch/>
        </p:blipFill>
        <p:spPr>
          <a:xfrm>
            <a:off x="251520" y="548680"/>
            <a:ext cx="244827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http://little.com.ua/images/stories/useful/kvadr.jpg"/>
          <p:cNvPicPr preferRelativeResize="0"/>
          <p:nvPr/>
        </p:nvPicPr>
        <p:blipFill rotWithShape="1">
          <a:blip r:embed="rId5">
            <a:alphaModFix/>
          </a:blip>
          <a:srcRect l="18751" t="21545" r="15489" b="15893"/>
          <a:stretch/>
        </p:blipFill>
        <p:spPr>
          <a:xfrm>
            <a:off x="7092280" y="428975"/>
            <a:ext cx="1656184" cy="1607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3059832" y="216313"/>
            <a:ext cx="331236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Квадрат</a:t>
            </a: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Словно стол стоит квадрат.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 гостям обычно рад.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 квадратное печенье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Положил для угощенья.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 - квадратная корзина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квадратная картина.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четыре стороны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квадратика равны.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 l="82153" t="20181" r="5795" b="64732"/>
          <a:stretch/>
        </p:blipFill>
        <p:spPr>
          <a:xfrm>
            <a:off x="6401744" y="3920215"/>
            <a:ext cx="1476164" cy="138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6605" t="71318" r="73785" b="6623"/>
          <a:stretch/>
        </p:blipFill>
        <p:spPr>
          <a:xfrm>
            <a:off x="3203848" y="3065068"/>
            <a:ext cx="2027012" cy="171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 descr="Картинки по запросу Предметы, похожие на овал,"/>
          <p:cNvPicPr preferRelativeResize="0"/>
          <p:nvPr/>
        </p:nvPicPr>
        <p:blipFill rotWithShape="1">
          <a:blip r:embed="rId7">
            <a:alphaModFix/>
          </a:blip>
          <a:srcRect t="52711" r="70482" b="4077"/>
          <a:stretch/>
        </p:blipFill>
        <p:spPr>
          <a:xfrm>
            <a:off x="244540" y="4163438"/>
            <a:ext cx="2095211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graphicFrame>
        <p:nvGraphicFramePr>
          <p:cNvPr id="134" name="Google Shape;134;p18"/>
          <p:cNvGraphicFramePr/>
          <p:nvPr/>
        </p:nvGraphicFramePr>
        <p:xfrm>
          <a:off x="457200" y="2796381"/>
          <a:ext cx="8229600" cy="2451354"/>
        </p:xfrm>
        <a:graphic>
          <a:graphicData uri="http://schemas.openxmlformats.org/drawingml/2006/table">
            <a:tbl>
              <a:tblPr firstRow="1" firstCol="1" bandRow="1">
                <a:noFill/>
                <a:tableStyleId>{0524C6B1-48E9-4F71-8E92-B711D1210450}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50" u="none" strike="noStrike" cap="none"/>
                        <a:t>Треугольник</a:t>
                      </a:r>
                      <a:br>
                        <a:rPr lang="ru-RU" sz="1350" u="none" strike="noStrike" cap="none"/>
                      </a:b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Треугольный треугольник</a:t>
                      </a:r>
                      <a:br>
                        <a:rPr lang="ru-RU" sz="1000" u="none" strike="noStrike" cap="none"/>
                      </a:br>
                      <a:r>
                        <a:rPr lang="ru-RU" sz="1000" u="none" strike="noStrike" cap="none"/>
                        <a:t>Угловатый своевольник.</a:t>
                      </a:r>
                      <a:br>
                        <a:rPr lang="ru-RU" sz="1000" u="none" strike="noStrike" cap="none"/>
                      </a:br>
                      <a:r>
                        <a:rPr lang="ru-RU" sz="1000" u="none" strike="noStrike" cap="none"/>
                        <a:t>Он похож на крышу дома</a:t>
                      </a:r>
                      <a:br>
                        <a:rPr lang="ru-RU" sz="1000" u="none" strike="noStrike" cap="none"/>
                      </a:br>
                      <a:r>
                        <a:rPr lang="ru-RU" sz="1000" u="none" strike="noStrike" cap="none"/>
                        <a:t>И на шапочку у гнома.</a:t>
                      </a:r>
                      <a:br>
                        <a:rPr lang="ru-RU" sz="1000" u="none" strike="noStrike" cap="none"/>
                      </a:br>
                      <a:r>
                        <a:rPr lang="ru-RU" sz="1000" u="none" strike="noStrike" cap="none"/>
                        <a:t/>
                      </a:r>
                      <a:br>
                        <a:rPr lang="ru-RU" sz="1000" u="none" strike="noStrike" cap="none"/>
                      </a:br>
                      <a:r>
                        <a:rPr lang="ru-RU" sz="1000" u="none" strike="noStrike" cap="none"/>
                        <a:t>И на острый кончик стрелки,</a:t>
                      </a:r>
                      <a:br>
                        <a:rPr lang="ru-RU" sz="1000" u="none" strike="noStrike" cap="none"/>
                      </a:br>
                      <a:r>
                        <a:rPr lang="ru-RU" sz="1000" u="none" strike="noStrike" cap="none"/>
                        <a:t>И на ушки рыжей белки.</a:t>
                      </a:r>
                      <a:br>
                        <a:rPr lang="ru-RU" sz="1000" u="none" strike="noStrike" cap="none"/>
                      </a:br>
                      <a:r>
                        <a:rPr lang="ru-RU" sz="1000" u="none" strike="noStrike" cap="none"/>
                        <a:t>Угловатый очень с виду</a:t>
                      </a:r>
                      <a:br>
                        <a:rPr lang="ru-RU" sz="1000" u="none" strike="noStrike" cap="none"/>
                      </a:br>
                      <a:r>
                        <a:rPr lang="ru-RU" sz="1000" u="none" strike="noStrike" cap="none"/>
                        <a:t>Он похож на пирамиду!</a:t>
                      </a:r>
                      <a:br>
                        <a:rPr lang="ru-RU" sz="1000" u="none" strike="noStrike" cap="none"/>
                      </a:b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descr="H:\Материал ФИГУРЫ\fig.jpg"/>
          <p:cNvPicPr preferRelativeResize="0"/>
          <p:nvPr/>
        </p:nvPicPr>
        <p:blipFill rotWithShape="1">
          <a:blip r:embed="rId4">
            <a:alphaModFix/>
          </a:blip>
          <a:srcRect t="52064" r="67787"/>
          <a:stretch/>
        </p:blipFill>
        <p:spPr>
          <a:xfrm>
            <a:off x="244540" y="620688"/>
            <a:ext cx="2423564" cy="201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 descr="http://little.com.ua/images/stories/useful/treug.jpg"/>
          <p:cNvPicPr preferRelativeResize="0"/>
          <p:nvPr/>
        </p:nvPicPr>
        <p:blipFill rotWithShape="1">
          <a:blip r:embed="rId5">
            <a:alphaModFix/>
          </a:blip>
          <a:srcRect l="14588" t="10497" r="11847" b="11539"/>
          <a:stretch/>
        </p:blipFill>
        <p:spPr>
          <a:xfrm>
            <a:off x="6876256" y="188640"/>
            <a:ext cx="2143558" cy="2035696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graphicFrame>
        <p:nvGraphicFramePr>
          <p:cNvPr id="138" name="Google Shape;138;p18"/>
          <p:cNvGraphicFramePr/>
          <p:nvPr/>
        </p:nvGraphicFramePr>
        <p:xfrm>
          <a:off x="5148064" y="332656"/>
          <a:ext cx="3384400" cy="206185"/>
        </p:xfrm>
        <a:graphic>
          <a:graphicData uri="http://schemas.openxmlformats.org/drawingml/2006/table">
            <a:tbl>
              <a:tblPr>
                <a:noFill/>
                <a:tableStyleId>{ECCE6C5F-3A32-438E-BF44-78C951B88067}</a:tableStyleId>
              </a:tblPr>
              <a:tblGrid>
                <a:gridCol w="16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9" name="Google Shape;139;p18"/>
          <p:cNvSpPr/>
          <p:nvPr/>
        </p:nvSpPr>
        <p:spPr>
          <a:xfrm>
            <a:off x="2978095" y="703679"/>
            <a:ext cx="343243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42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25883"/>
                </a:solidFill>
                <a:latin typeface="Calibri"/>
                <a:ea typeface="Calibri"/>
                <a:cs typeface="Calibri"/>
                <a:sym typeface="Calibri"/>
              </a:rPr>
              <a:t>Треугольник</a:t>
            </a:r>
            <a:br>
              <a:rPr lang="ru-RU" sz="3200" b="1">
                <a:solidFill>
                  <a:srgbClr val="02588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6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Треугольный треугольник</a:t>
            </a:r>
            <a:b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Угловатый своевольник.</a:t>
            </a:r>
            <a:b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Он похож на крышу дома</a:t>
            </a:r>
            <a:b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 на шапочку у гнома.</a:t>
            </a:r>
            <a:b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 на острый кончик стрелки,</a:t>
            </a:r>
            <a:b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 на ушки рыжей белки.</a:t>
            </a:r>
            <a:b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Угловатый очень с виду</a:t>
            </a:r>
            <a:b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Он похож на пирамиду!</a:t>
            </a:r>
            <a:b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8" descr="H:\ПРЕЗЕНТАЦИИ\Материал ФИГУРЫ\0010-010-Geometricheskie-figury.jpg"/>
          <p:cNvPicPr preferRelativeResize="0"/>
          <p:nvPr/>
        </p:nvPicPr>
        <p:blipFill rotWithShape="1">
          <a:blip r:embed="rId6">
            <a:alphaModFix/>
          </a:blip>
          <a:srcRect l="53965" t="53326" r="21762" b="10715"/>
          <a:stretch/>
        </p:blipFill>
        <p:spPr>
          <a:xfrm>
            <a:off x="5148064" y="4639637"/>
            <a:ext cx="1944217" cy="216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 descr="H:\ПРЕЗЕНТАЦИИ\Материал ФИГУРЫ\0010-010-Geometricheskie-figury.jpg"/>
          <p:cNvPicPr preferRelativeResize="0"/>
          <p:nvPr/>
        </p:nvPicPr>
        <p:blipFill rotWithShape="1">
          <a:blip r:embed="rId6">
            <a:alphaModFix/>
          </a:blip>
          <a:srcRect l="76801" t="32911" r="5669" b="31131"/>
          <a:stretch/>
        </p:blipFill>
        <p:spPr>
          <a:xfrm>
            <a:off x="3347864" y="3429000"/>
            <a:ext cx="1488995" cy="229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 descr="Картинки по запросу Предметы, похожие на овал,"/>
          <p:cNvPicPr preferRelativeResize="0"/>
          <p:nvPr/>
        </p:nvPicPr>
        <p:blipFill rotWithShape="1">
          <a:blip r:embed="rId7">
            <a:alphaModFix/>
          </a:blip>
          <a:srcRect t="52711" r="70482" b="4077"/>
          <a:stretch/>
        </p:blipFill>
        <p:spPr>
          <a:xfrm>
            <a:off x="244540" y="4163438"/>
            <a:ext cx="2095211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 descr="Картинки по запросу Предметы, похожие на  треугольник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84168" y="2841078"/>
            <a:ext cx="2133600" cy="152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575" y="-128400"/>
            <a:ext cx="9201067" cy="69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1331640" y="188640"/>
            <a:ext cx="735516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520"/>
              <a:buFont typeface="Calibri"/>
              <a:buNone/>
            </a:pPr>
            <a:r>
              <a:rPr lang="ru-RU" sz="2520" b="1">
                <a:solidFill>
                  <a:srgbClr val="C00000"/>
                </a:solidFill>
              </a:rPr>
              <a:t>Д/И : «Найди большие и маленькие фигуры»</a:t>
            </a:r>
            <a:endParaRPr sz="2520" b="1">
              <a:solidFill>
                <a:srgbClr val="C00000"/>
              </a:solidFill>
            </a:endParaRPr>
          </a:p>
        </p:txBody>
      </p:sp>
      <p:pic>
        <p:nvPicPr>
          <p:cNvPr id="156" name="Google Shape;15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6300" y="770325"/>
            <a:ext cx="9361500" cy="60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 descr="Картинки по запросу Предметы, похожие на овал,"/>
          <p:cNvPicPr preferRelativeResize="0"/>
          <p:nvPr/>
        </p:nvPicPr>
        <p:blipFill rotWithShape="1">
          <a:blip r:embed="rId4">
            <a:alphaModFix/>
          </a:blip>
          <a:srcRect t="52711" r="70482" b="4077"/>
          <a:stretch/>
        </p:blipFill>
        <p:spPr>
          <a:xfrm>
            <a:off x="0" y="3307252"/>
            <a:ext cx="1331640" cy="209206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1" y="0"/>
            <a:ext cx="91805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>
            <a:spLocks noGrp="1"/>
          </p:cNvSpPr>
          <p:nvPr>
            <p:ph type="subTitle" idx="1"/>
          </p:nvPr>
        </p:nvSpPr>
        <p:spPr>
          <a:xfrm>
            <a:off x="1739115" y="188914"/>
            <a:ext cx="5929229" cy="74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960"/>
              <a:buNone/>
            </a:pPr>
            <a:r>
              <a:rPr lang="ru-RU" sz="2960" b="1">
                <a:solidFill>
                  <a:srgbClr val="002060"/>
                </a:solidFill>
              </a:rPr>
              <a:t>Д/И «Какой фигуры не хватает?»</a:t>
            </a:r>
            <a:endParaRPr sz="2960" b="1">
              <a:solidFill>
                <a:srgbClr val="002060"/>
              </a:solidFill>
            </a:endParaRPr>
          </a:p>
        </p:txBody>
      </p:sp>
      <p:pic>
        <p:nvPicPr>
          <p:cNvPr id="165" name="Google Shape;165;p21" descr="H:\ПРЕЗЕНТАЦИИ\Материал ФИГУРЫ\img10.jpg"/>
          <p:cNvPicPr preferRelativeResize="0"/>
          <p:nvPr/>
        </p:nvPicPr>
        <p:blipFill rotWithShape="1">
          <a:blip r:embed="rId4">
            <a:alphaModFix/>
          </a:blip>
          <a:srcRect l="18521" t="18924" r="28208" b="16891"/>
          <a:stretch/>
        </p:blipFill>
        <p:spPr>
          <a:xfrm>
            <a:off x="2797152" y="1443745"/>
            <a:ext cx="4104456" cy="370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 descr="Картинки по запросу Предметы, похожие на овал,"/>
          <p:cNvPicPr preferRelativeResize="0"/>
          <p:nvPr/>
        </p:nvPicPr>
        <p:blipFill rotWithShape="1">
          <a:blip r:embed="rId5">
            <a:alphaModFix/>
          </a:blip>
          <a:srcRect t="52711" r="70482" b="4077"/>
          <a:stretch/>
        </p:blipFill>
        <p:spPr>
          <a:xfrm>
            <a:off x="0" y="3671253"/>
            <a:ext cx="2797152" cy="305185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7" name="Google Shape;167;p21" descr="H:\ПРЕЗЕНТАЦИИ\Материал ФИГУРЫ\img10.jpg"/>
          <p:cNvPicPr preferRelativeResize="0"/>
          <p:nvPr/>
        </p:nvPicPr>
        <p:blipFill rotWithShape="1">
          <a:blip r:embed="rId4">
            <a:alphaModFix/>
          </a:blip>
          <a:srcRect l="82146" t="77068" r="6639" b="9224"/>
          <a:stretch/>
        </p:blipFill>
        <p:spPr>
          <a:xfrm>
            <a:off x="3275856" y="5894367"/>
            <a:ext cx="864096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</Words>
  <Application>Microsoft Office PowerPoint</Application>
  <PresentationFormat>Экран (4:3)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  в младший дошкольный возраст  «Учим геометрические фигуры»  Подготовила: Бахолдина О.И. воспитатель Д/С №8 г.Острогожска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Д/И : «Найди большие и маленькие фигуры»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в младший дошкольный возраст  «Учим геометрические фигуры»  Подготовила: Бахолдина О.И. воспитатель Д/С №8 г.Острогожска</dc:title>
  <cp:lastModifiedBy>Пользователь</cp:lastModifiedBy>
  <cp:revision>7</cp:revision>
  <dcterms:modified xsi:type="dcterms:W3CDTF">2020-05-24T13:34:13Z</dcterms:modified>
</cp:coreProperties>
</file>