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8.xml" ContentType="application/vnd.openxmlformats-officedocument.presentationml.notesSlide+xml"/>
  <Override PartName="/ppt/tags/tag182.xml" ContentType="application/vnd.openxmlformats-officedocument.presentationml.tags+xml"/>
  <Override PartName="/ppt/notesSlides/notesSlide9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0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1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2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3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4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15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668" r:id="rId2"/>
    <p:sldMasterId id="2147483674" r:id="rId3"/>
    <p:sldMasterId id="2147483677" r:id="rId4"/>
    <p:sldMasterId id="2147483683" r:id="rId5"/>
    <p:sldMasterId id="2147483689" r:id="rId6"/>
    <p:sldMasterId id="2147483695" r:id="rId7"/>
    <p:sldMasterId id="2147483699" r:id="rId8"/>
    <p:sldMasterId id="2147483705" r:id="rId9"/>
    <p:sldMasterId id="2147483709" r:id="rId10"/>
  </p:sldMasterIdLst>
  <p:notesMasterIdLst>
    <p:notesMasterId r:id="rId40"/>
  </p:notesMasterIdLst>
  <p:handoutMasterIdLst>
    <p:handoutMasterId r:id="rId41"/>
  </p:handoutMasterIdLst>
  <p:sldIdLst>
    <p:sldId id="528" r:id="rId11"/>
    <p:sldId id="553" r:id="rId12"/>
    <p:sldId id="554" r:id="rId13"/>
    <p:sldId id="572" r:id="rId14"/>
    <p:sldId id="571" r:id="rId15"/>
    <p:sldId id="556" r:id="rId16"/>
    <p:sldId id="530" r:id="rId17"/>
    <p:sldId id="532" r:id="rId18"/>
    <p:sldId id="529" r:id="rId19"/>
    <p:sldId id="578" r:id="rId20"/>
    <p:sldId id="575" r:id="rId21"/>
    <p:sldId id="534" r:id="rId22"/>
    <p:sldId id="558" r:id="rId23"/>
    <p:sldId id="557" r:id="rId24"/>
    <p:sldId id="559" r:id="rId25"/>
    <p:sldId id="560" r:id="rId26"/>
    <p:sldId id="561" r:id="rId27"/>
    <p:sldId id="564" r:id="rId28"/>
    <p:sldId id="577" r:id="rId29"/>
    <p:sldId id="576" r:id="rId30"/>
    <p:sldId id="539" r:id="rId31"/>
    <p:sldId id="562" r:id="rId32"/>
    <p:sldId id="565" r:id="rId33"/>
    <p:sldId id="566" r:id="rId34"/>
    <p:sldId id="567" r:id="rId35"/>
    <p:sldId id="568" r:id="rId36"/>
    <p:sldId id="569" r:id="rId37"/>
    <p:sldId id="570" r:id="rId38"/>
    <p:sldId id="574" r:id="rId39"/>
  </p:sldIdLst>
  <p:sldSz cx="8961438" cy="6721475"/>
  <p:notesSz cx="6858000" cy="9947275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33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1851">
          <p15:clr>
            <a:srgbClr val="A4A3A4"/>
          </p15:clr>
        </p15:guide>
        <p15:guide id="5" pos="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orient="horz" pos="3134" userDrawn="1">
          <p15:clr>
            <a:srgbClr val="A4A3A4"/>
          </p15:clr>
        </p15:guide>
        <p15:guide id="3" pos="2143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6DF89"/>
    <a:srgbClr val="FF9999"/>
    <a:srgbClr val="008000"/>
    <a:srgbClr val="BCDAFA"/>
    <a:srgbClr val="663300"/>
    <a:srgbClr val="00FFFF"/>
    <a:srgbClr val="347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3" autoAdjust="0"/>
    <p:restoredTop sz="89413" autoAdjust="0"/>
  </p:normalViewPr>
  <p:slideViewPr>
    <p:cSldViewPr snapToGrid="0" snapToObjects="1">
      <p:cViewPr varScale="1">
        <p:scale>
          <a:sx n="84" d="100"/>
          <a:sy n="84" d="100"/>
        </p:scale>
        <p:origin x="1992" y="84"/>
      </p:cViewPr>
      <p:guideLst>
        <p:guide orient="horz" pos="4233"/>
        <p:guide orient="horz"/>
        <p:guide/>
        <p:guide pos="1851"/>
        <p:guide pos="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1552"/>
    </p:cViewPr>
  </p:sorterViewPr>
  <p:notesViewPr>
    <p:cSldViewPr snapToGrid="0" snapToObjects="1">
      <p:cViewPr varScale="1">
        <p:scale>
          <a:sx n="74" d="100"/>
          <a:sy n="74" d="100"/>
        </p:scale>
        <p:origin x="3336" y="72"/>
      </p:cViewPr>
      <p:guideLst>
        <p:guide orient="horz" pos="3126"/>
        <p:guide orient="horz" pos="3134"/>
        <p:guide pos="21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986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12763" y="622300"/>
            <a:ext cx="5837237" cy="4378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5752" y="5345090"/>
            <a:ext cx="5844194" cy="12312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19668" y="9567073"/>
            <a:ext cx="544540" cy="1845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8996BB-E4B9-4A15-AB36-A03931A363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64143" y="110737"/>
            <a:ext cx="65" cy="1231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92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9010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390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C68E05-52F4-45AD-A6D1-008060AE8DF0}" type="slidenum">
              <a:rPr lang="ru-RU" smtClean="0">
                <a:cs typeface="Arial" charset="0"/>
              </a:rPr>
              <a:pPr/>
              <a:t>0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62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1298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512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CD199C-88ED-4009-9D2C-BDCFCDF9D537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15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3346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533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CA2124-726E-4039-B875-8EB5F41D1231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09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5394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553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7F8DAE-609A-4DAF-A666-4922A2EA83E5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83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7442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574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982126-E5A7-4BE1-90D8-029CD988A9CB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82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8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9490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594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DAE256-0B2B-47C1-B7E5-331E2FE0BD70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089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1538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615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93F074-CD17-48E0-845C-214CFE04E3EB}" type="slidenum">
              <a:rPr lang="ru-RU" smtClean="0">
                <a:cs typeface="Arial" charset="0"/>
              </a:rPr>
              <a:pPr/>
              <a:t>16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12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3586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635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20EBAE-108A-4EBA-A92D-BE5F71504749}" type="slidenum">
              <a:rPr lang="ru-RU" smtClean="0">
                <a:cs typeface="Arial" charset="0"/>
              </a:rPr>
              <a:pPr/>
              <a:t>17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64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996BB-E4B9-4A15-AB36-A03931A36381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328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996BB-E4B9-4A15-AB36-A03931A36381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480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996BB-E4B9-4A15-AB36-A03931A36381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81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1058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410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7D2560-EDC3-4FBA-8ACF-00C573012B8E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6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3106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431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2919CA-DF81-4ED6-A171-040A7A711528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7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3106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431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2919CA-DF81-4ED6-A171-040A7A711528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6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1058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410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7D2560-EDC3-4FBA-8ACF-00C573012B8E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3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8226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89"/>
            <a:ext cx="5844194" cy="246575"/>
          </a:xfrm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9482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A03C98-961E-4A6D-BEC2-FD52D88B4DEE}" type="slidenum">
              <a:rPr lang="ru-RU" smtClean="0">
                <a:solidFill>
                  <a:srgbClr val="000000"/>
                </a:solidFill>
                <a:cs typeface="Arial" charset="0"/>
              </a:rPr>
              <a:pPr/>
              <a:t>6</a:t>
            </a:fld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73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5154" name="Notes Placeholder 2"/>
          <p:cNvSpPr>
            <a:spLocks noGrp="1"/>
          </p:cNvSpPr>
          <p:nvPr>
            <p:ph type="body" idx="1"/>
          </p:nvPr>
        </p:nvSpPr>
        <p:spPr>
          <a:xfrm>
            <a:off x="555752" y="5345089"/>
            <a:ext cx="5844194" cy="246575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45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954AA4-60E3-4EFA-BABA-2A7F4F6DD092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9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1298" name="Заметки 2"/>
          <p:cNvSpPr>
            <a:spLocks noGrp="1"/>
          </p:cNvSpPr>
          <p:nvPr>
            <p:ph type="body" idx="1"/>
          </p:nvPr>
        </p:nvSpPr>
        <p:spPr>
          <a:xfrm>
            <a:off x="555752" y="5345090"/>
            <a:ext cx="5844194" cy="246221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512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CD199C-88ED-4009-9D2C-BDCFCDF9D537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3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5154" name="Notes Placeholder 2"/>
          <p:cNvSpPr>
            <a:spLocks noGrp="1"/>
          </p:cNvSpPr>
          <p:nvPr>
            <p:ph type="body" idx="1"/>
          </p:nvPr>
        </p:nvSpPr>
        <p:spPr>
          <a:xfrm>
            <a:off x="555752" y="5345089"/>
            <a:ext cx="5844194" cy="246575"/>
          </a:xfrm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45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954AA4-60E3-4EFA-BABA-2A7F4F6DD092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6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3.png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3.png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3.png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6.png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3.png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3.png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6.png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775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900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cs typeface="+mn-cs"/>
              </a:rPr>
              <a:t>Last Modified 12.30.2014 4:54 PM Russia TZ 2 Standard Time</a:t>
            </a:r>
            <a:endParaRPr lang="ru-RU" sz="900" dirty="0" smtClean="0"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637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cs typeface="+mn-cs"/>
              </a:rPr>
              <a:t>Printed 12.5.2014 2:43 AM Russia TZ 2 Standard Time</a:t>
            </a:r>
            <a:endParaRPr lang="ru-RU" sz="900" dirty="0" smtClean="0"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2025" y="269875"/>
            <a:ext cx="15033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C36F6-E836-46C1-ABCC-6B59F2A98E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20819" y="1940719"/>
            <a:ext cx="21415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0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1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536" indent="-609536" defTabSz="895255">
              <a:tabLst>
                <a:tab pos="612710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7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5" hidden="1"/>
          <p:cNvSpPr txBox="1">
            <a:spLocks/>
          </p:cNvSpPr>
          <p:nvPr userDrawn="1"/>
        </p:nvSpPr>
        <p:spPr>
          <a:xfrm>
            <a:off x="8513763" y="6691313"/>
            <a:ext cx="173037" cy="130175"/>
          </a:xfrm>
          <a:prstGeom prst="flowChartProcess">
            <a:avLst/>
          </a:prstGeom>
        </p:spPr>
        <p:txBody>
          <a:bodyPr wrap="none" lIns="0" tIns="0" rIns="0" bIns="0"/>
          <a:lstStyle/>
          <a:p>
            <a:pPr algn="r" defTabSz="855330">
              <a:defRPr/>
            </a:pPr>
            <a:r>
              <a:rPr lang="en-US" sz="800" dirty="0">
                <a:solidFill>
                  <a:srgbClr val="414142"/>
                </a:solidFill>
                <a:cs typeface="+mn-cs"/>
              </a:rPr>
              <a:t>‹#›</a:t>
            </a:r>
          </a:p>
          <a:p>
            <a:pPr algn="r" defTabSz="855330">
              <a:defRPr/>
            </a:pPr>
            <a:endParaRPr lang="en-US" sz="800" dirty="0">
              <a:solidFill>
                <a:srgbClr val="414142"/>
              </a:solidFill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2492CC-C7F9-4BEE-9B43-D076B67D1E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95ECD-E3DC-4FB5-AD98-952774C371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A4D21-226F-46A5-A2ED-2BCAB3E1B9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92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775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198812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637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30" tIns="45715" rIns="91430" bIns="45715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9775" y="2076450"/>
            <a:ext cx="123031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1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70CEC-B7E0-4FE2-9EF6-3CCEADE19E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94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20819" y="1940719"/>
            <a:ext cx="21415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0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1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536" indent="-609536" defTabSz="895255">
              <a:tabLst>
                <a:tab pos="612710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7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5" hidden="1"/>
          <p:cNvSpPr txBox="1">
            <a:spLocks/>
          </p:cNvSpPr>
          <p:nvPr userDrawn="1"/>
        </p:nvSpPr>
        <p:spPr>
          <a:xfrm>
            <a:off x="8513763" y="6691313"/>
            <a:ext cx="173037" cy="130175"/>
          </a:xfrm>
          <a:prstGeom prst="flowChartProcess">
            <a:avLst/>
          </a:prstGeom>
        </p:spPr>
        <p:txBody>
          <a:bodyPr wrap="none" lIns="0" tIns="0" rIns="0" bIns="0"/>
          <a:lstStyle/>
          <a:p>
            <a:pPr algn="r" defTabSz="855330">
              <a:defRPr/>
            </a:pPr>
            <a:r>
              <a:rPr lang="en-US" sz="800" dirty="0">
                <a:solidFill>
                  <a:srgbClr val="414142"/>
                </a:solidFill>
                <a:cs typeface="+mn-cs"/>
              </a:rPr>
              <a:t>‹#›</a:t>
            </a:r>
          </a:p>
          <a:p>
            <a:pPr algn="r" defTabSz="855330">
              <a:defRPr/>
            </a:pPr>
            <a:endParaRPr lang="en-US" sz="800" dirty="0">
              <a:solidFill>
                <a:srgbClr val="414142"/>
              </a:solidFill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9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BBE8D5-8B45-4942-B818-B80F44CEB1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886D-E7F6-49BE-9D7A-71FE39436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CCC3-1B1E-4537-B1C6-2FC76F0E45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97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775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900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637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2025" y="269875"/>
            <a:ext cx="15033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7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+mn-cs"/>
              </a:rPr>
              <a:t>Last Modified 12.30.2014 4:54 PM Russia TZ 2 Standard Time</a:t>
            </a:r>
            <a:endParaRPr lang="ru-RU" dirty="0" smtClean="0"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+mn-cs"/>
              </a:rPr>
              <a:t>Printed 12.5.2014 2:43 AM Russia TZ 2 Standard Time</a:t>
            </a:r>
            <a:endParaRPr lang="ru-RU" dirty="0" smtClean="0"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latin typeface="+mn-lt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/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08FBE2AA-0294-4FD1-B987-1DE4E015A0AD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 dirty="0"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99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E433B88B-6979-45C9-BA9F-161DA1D507B2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02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A3AFAEEF-FB09-4741-88FA-E3D669ECDDF1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04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0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1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7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5" hidden="1"/>
          <p:cNvSpPr txBox="1">
            <a:spLocks/>
          </p:cNvSpPr>
          <p:nvPr userDrawn="1"/>
        </p:nvSpPr>
        <p:spPr>
          <a:xfrm>
            <a:off x="8513763" y="6691313"/>
            <a:ext cx="173037" cy="130175"/>
          </a:xfrm>
          <a:prstGeom prst="flowChartProcess">
            <a:avLst/>
          </a:prstGeom>
        </p:spPr>
        <p:txBody>
          <a:bodyPr wrap="none" lIns="0" tIns="0" rIns="0" bIns="0"/>
          <a:lstStyle/>
          <a:p>
            <a:pPr algn="r" defTabSz="855421">
              <a:defRPr/>
            </a:pPr>
            <a:r>
              <a:rPr lang="en-US" sz="800" dirty="0">
                <a:solidFill>
                  <a:srgbClr val="414142"/>
                </a:solidFill>
                <a:cs typeface="+mn-cs"/>
              </a:rPr>
              <a:t>‹#›</a:t>
            </a:r>
          </a:p>
          <a:p>
            <a:pPr algn="r" defTabSz="855421">
              <a:defRPr/>
            </a:pPr>
            <a:endParaRPr lang="en-US" sz="800" dirty="0">
              <a:solidFill>
                <a:srgbClr val="414142"/>
              </a:solidFill>
              <a:cs typeface="+mn-cs"/>
            </a:endParaRPr>
          </a:p>
        </p:txBody>
      </p:sp>
      <p:sp>
        <p:nvSpPr>
          <p:cNvPr id="20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A1108CD5-D5E0-45BE-A6E8-8172938AB078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06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fld id="{4A3B832D-E0FC-41A0-A9B8-79817F19A629}" type="slidenum">
              <a:rPr lang="ru-RU" sz="100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 sz="1000" dirty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9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775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900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637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2025" y="269875"/>
            <a:ext cx="15033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11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BCF95E59-E894-464F-9ACA-2CB154A7A822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5061E6E2-42F9-4007-A845-24A1F4D65C4D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6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775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900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637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2025" y="269875"/>
            <a:ext cx="15033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8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1097D90E-2EF6-4515-BBCB-DCDDDF7A3C03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1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1F183B2E-CB24-4280-B39E-B94FCC172E56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73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775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198812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637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381" tIns="45691" rIns="91381" bIns="45691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9775" y="2076450"/>
            <a:ext cx="123031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6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3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0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1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7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5" hidden="1"/>
          <p:cNvSpPr txBox="1">
            <a:spLocks/>
          </p:cNvSpPr>
          <p:nvPr userDrawn="1"/>
        </p:nvSpPr>
        <p:spPr>
          <a:xfrm>
            <a:off x="8513763" y="6691313"/>
            <a:ext cx="173037" cy="130175"/>
          </a:xfrm>
          <a:prstGeom prst="flowChartProcess">
            <a:avLst/>
          </a:prstGeom>
        </p:spPr>
        <p:txBody>
          <a:bodyPr wrap="none" lIns="0" tIns="0" rIns="0" bIns="0"/>
          <a:lstStyle/>
          <a:p>
            <a:pPr algn="r" defTabSz="855421">
              <a:defRPr/>
            </a:pPr>
            <a:r>
              <a:rPr lang="en-US" sz="800" dirty="0">
                <a:solidFill>
                  <a:srgbClr val="414142"/>
                </a:solidFill>
                <a:cs typeface="+mn-cs"/>
              </a:rPr>
              <a:t>‹#›</a:t>
            </a:r>
          </a:p>
          <a:p>
            <a:pPr algn="r" defTabSz="855421">
              <a:defRPr/>
            </a:pPr>
            <a:endParaRPr lang="en-US" sz="800" dirty="0">
              <a:solidFill>
                <a:srgbClr val="414142"/>
              </a:solidFill>
              <a:cs typeface="+mn-cs"/>
            </a:endParaRPr>
          </a:p>
        </p:txBody>
      </p:sp>
      <p:sp>
        <p:nvSpPr>
          <p:cNvPr id="20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B4582853-F238-42ED-8A76-890D18650043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fld id="{B42F22FB-7183-4AC7-B86C-0069D82D77DF}" type="slidenum">
              <a:rPr lang="ru-RU" sz="100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 sz="1000" dirty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775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900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637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2025" y="269875"/>
            <a:ext cx="15033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0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A94234B5-2737-4C35-A993-563182652510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3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97026029-0391-4363-BAB6-3E195FE99404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775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900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637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2025" y="269875"/>
            <a:ext cx="15033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8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46262E7A-4851-4C3F-8C1C-9716801F2AB5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7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20819" y="1940719"/>
            <a:ext cx="21415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213" indent="-609213" defTabSz="894780">
              <a:tabLst>
                <a:tab pos="61238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4D081970-8276-40BE-BC34-1330ECF14D7C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44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78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20819" y="1940719"/>
            <a:ext cx="21415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213" indent="-609213" defTabSz="894780">
              <a:tabLst>
                <a:tab pos="61238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2BA83C33-BC73-46BC-B730-EE57245B84F3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0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7820819" y="1940719"/>
            <a:ext cx="21415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213" indent="-609213" defTabSz="894780">
              <a:tabLst>
                <a:tab pos="61238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fld id="{6E3C1CD5-E184-4426-9FC8-9C6A8935B5DE}" type="slidenum">
              <a:rPr lang="ru-RU" sz="100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 sz="1000" dirty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8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775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900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637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9775" y="2076450"/>
            <a:ext cx="123031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85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545513" y="6435725"/>
            <a:ext cx="209550" cy="152400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4931A616-7510-4E81-9E72-CB87DACCBC79}" type="slidenum">
              <a:rPr lang="en-U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87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775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198812" cy="13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637" cy="13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1430" tIns="45715" rIns="91430" bIns="45715" anchor="ctr"/>
          <a:lstStyle/>
          <a:p>
            <a:pPr>
              <a:defRPr/>
            </a:pP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9775" y="2076450"/>
            <a:ext cx="123031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2861271"/>
            <a:ext cx="4935537" cy="995444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38.bin"/><Relationship Id="rId5" Type="http://schemas.openxmlformats.org/officeDocument/2006/relationships/tags" Target="../tags/tag39.xml"/><Relationship Id="rId4" Type="http://schemas.openxmlformats.org/officeDocument/2006/relationships/vmlDrawing" Target="../drawings/vmlDrawing38.v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vmlDrawing" Target="../drawings/vmlDrawing4.vml"/><Relationship Id="rId11" Type="http://schemas.openxmlformats.org/officeDocument/2006/relationships/image" Target="../media/image3.png"/><Relationship Id="rId5" Type="http://schemas.openxmlformats.org/officeDocument/2006/relationships/theme" Target="../theme/theme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tags" Target="../tags/tag10.xml"/><Relationship Id="rId4" Type="http://schemas.openxmlformats.org/officeDocument/2006/relationships/vmlDrawing" Target="../drawings/vmlDrawing9.v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slideLayout" Target="../slideLayouts/slideLayout11.xml"/><Relationship Id="rId7" Type="http://schemas.openxmlformats.org/officeDocument/2006/relationships/vmlDrawing" Target="../drawings/vmlDrawing12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12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16.xml"/><Relationship Id="rId7" Type="http://schemas.openxmlformats.org/officeDocument/2006/relationships/vmlDrawing" Target="../drawings/vmlDrawing15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7.xml"/><Relationship Id="rId9" Type="http://schemas.openxmlformats.org/officeDocument/2006/relationships/oleObject" Target="../embeddings/oleObject1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slideLayout" Target="../slideLayouts/slideLayout21.xml"/><Relationship Id="rId7" Type="http://schemas.openxmlformats.org/officeDocument/2006/relationships/vmlDrawing" Target="../drawings/vmlDrawing18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2.xml"/><Relationship Id="rId9" Type="http://schemas.openxmlformats.org/officeDocument/2006/relationships/oleObject" Target="../embeddings/oleObject18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ags" Target="../tags/tag25.xml"/><Relationship Id="rId5" Type="http://schemas.openxmlformats.org/officeDocument/2006/relationships/vmlDrawing" Target="../drawings/vmlDrawing24.vml"/><Relationship Id="rId10" Type="http://schemas.openxmlformats.org/officeDocument/2006/relationships/image" Target="../media/image3.png"/><Relationship Id="rId4" Type="http://schemas.openxmlformats.org/officeDocument/2006/relationships/theme" Target="../theme/theme7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slideLayout" Target="../slideLayouts/slideLayout29.xml"/><Relationship Id="rId7" Type="http://schemas.openxmlformats.org/officeDocument/2006/relationships/vmlDrawing" Target="../drawings/vmlDrawing28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oleObject" Target="../embeddings/oleObject2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ags" Target="../tags/tag35.xml"/><Relationship Id="rId5" Type="http://schemas.openxmlformats.org/officeDocument/2006/relationships/vmlDrawing" Target="../drawings/vmlDrawing34.vml"/><Relationship Id="rId10" Type="http://schemas.openxmlformats.org/officeDocument/2006/relationships/image" Target="../media/image3.png"/><Relationship Id="rId4" Type="http://schemas.openxmlformats.org/officeDocument/2006/relationships/theme" Target="../theme/theme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951" name="Object 1287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+mn-cs"/>
              </a:rPr>
              <a:t>Last Modified 12.30.2014 4:54 PM Russia TZ 2 Standard Time</a:t>
            </a:r>
            <a:endParaRPr lang="ru-RU" dirty="0" smtClean="0"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cs typeface="+mn-cs"/>
              </a:rPr>
              <a:t>Printed 12.5.2014 2:43 AM Russia TZ 2 Standard Time</a:t>
            </a:r>
            <a:endParaRPr lang="ru-RU" dirty="0" smtClean="0">
              <a:cs typeface="+mn-cs"/>
            </a:endParaRPr>
          </a:p>
        </p:txBody>
      </p:sp>
      <p:sp>
        <p:nvSpPr>
          <p:cNvPr id="242955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24295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200"/>
            <a:ext cx="668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latin typeface="+mn-lt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24296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24296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/>
          </a:p>
        </p:txBody>
      </p:sp>
      <p:pic>
        <p:nvPicPr>
          <p:cNvPr id="242964" name="navigation8" descr="ujkm,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965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437" name="Object 30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7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9441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21944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200"/>
            <a:ext cx="668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219447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219452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219450" name="navigation8" descr="ujkm,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451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689" name="Object 345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0819" y="1940719"/>
            <a:ext cx="21415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5693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8569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200"/>
            <a:ext cx="668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213" indent="-609213" defTabSz="894780">
              <a:tabLst>
                <a:tab pos="61238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185699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85704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381" tIns="91381" rIns="91381" bIns="91381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85702" name="navigation8" descr="ujkm,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703" name="Picture 4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Arial" charset="0"/>
        </a:defRPr>
      </a:lvl5pPr>
      <a:lvl6pPr marL="456906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3818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0729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7637" algn="l" defTabSz="89478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2088" indent="-19050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5613" indent="-26035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2775" indent="-153988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28588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331" indent="-130092" algn="l" defTabSz="894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29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4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017" name="Object 31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5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1021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20102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200"/>
            <a:ext cx="668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201027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201032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201030" name="navigation8" descr="ujkm,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031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064" name="Object 312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0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0819" y="1940719"/>
            <a:ext cx="21415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306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20306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200"/>
            <a:ext cx="668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536" indent="-609536" defTabSz="895255">
              <a:tabLst>
                <a:tab pos="612710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203074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203080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203077" name="navigation8" descr="ujkm,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078" name="Picture 4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663" y="6319838"/>
            <a:ext cx="614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643C74-6F26-4841-A32B-760845808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2" r:id="rId2"/>
    <p:sldLayoutId id="2147483755" r:id="rId3"/>
    <p:sldLayoutId id="2147483741" r:id="rId4"/>
    <p:sldLayoutId id="214748374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2088" indent="-19050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5613" indent="-26035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2775" indent="-153988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28588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136" name="Object 312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7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20819" y="1940719"/>
            <a:ext cx="2141537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614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20614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200"/>
            <a:ext cx="668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536" indent="-609536" defTabSz="895255">
              <a:tabLst>
                <a:tab pos="612710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206146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206152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430" tIns="91430" rIns="91430" bIns="9143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206149" name="navigation8" descr="ujkm,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50" name="Picture 4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663" y="6319838"/>
            <a:ext cx="614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2048813-3238-4DBD-9EDD-A8F486B12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5" r:id="rId2"/>
    <p:sldLayoutId id="2147483757" r:id="rId3"/>
    <p:sldLayoutId id="2147483744" r:id="rId4"/>
    <p:sldLayoutId id="214748374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3763" rtl="0" eaLnBrk="0" fontAlgn="base" hangingPunct="0">
        <a:spcBef>
          <a:spcPct val="0"/>
        </a:spcBef>
        <a:spcAft>
          <a:spcPct val="0"/>
        </a:spcAft>
        <a:tabLst>
          <a:tab pos="355600" algn="l"/>
        </a:tabLs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2088" indent="-19050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5613" indent="-26035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2775" indent="-153988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28588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204" name="Object 308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4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920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20920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200"/>
            <a:ext cx="668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209214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20921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209217" name="navigation8" descr="ujkm,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18" name="Picture 4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293" name="Object 30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32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329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21329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200"/>
            <a:ext cx="668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213303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213308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213306" name="navigation8" descr="ujkm,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307" name="Picture 4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341" name="Object 30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5345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21534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200"/>
            <a:ext cx="668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215351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21535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215354" name="navigation8" descr="ujkm,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5" name="Picture 4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389" name="Object 30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2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00181" y="1940719"/>
            <a:ext cx="2182813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200" y="4114800"/>
            <a:ext cx="1882775" cy="92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7393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21739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200"/>
            <a:ext cx="66817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883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3" y="927100"/>
            <a:ext cx="8618537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0450"/>
            <a:ext cx="8548687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8425"/>
            <a:ext cx="6862762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09600" indent="-609600" defTabSz="895350">
              <a:tabLst>
                <a:tab pos="612775" algn="l"/>
              </a:tabLs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grpSp>
        <p:nvGrpSpPr>
          <p:cNvPr id="217399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217404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dirty="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3" y="6326188"/>
            <a:ext cx="871378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7000" y="884238"/>
            <a:ext cx="870743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217402" name="navigation8" descr="ujkm,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15288" y="41275"/>
            <a:ext cx="8874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403" name="Picture 4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7000" y="115888"/>
            <a:ext cx="1001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9" Type="http://schemas.openxmlformats.org/officeDocument/2006/relationships/slideLayout" Target="../slideLayouts/slideLayout20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34" Type="http://schemas.openxmlformats.org/officeDocument/2006/relationships/tags" Target="../tags/tag177.xml"/><Relationship Id="rId42" Type="http://schemas.openxmlformats.org/officeDocument/2006/relationships/image" Target="../media/image44.emf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tags" Target="../tags/tag176.xml"/><Relationship Id="rId38" Type="http://schemas.openxmlformats.org/officeDocument/2006/relationships/tags" Target="../tags/tag181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41" Type="http://schemas.openxmlformats.org/officeDocument/2006/relationships/oleObject" Target="../embeddings/oleObject44.bin"/><Relationship Id="rId1" Type="http://schemas.openxmlformats.org/officeDocument/2006/relationships/vmlDrawing" Target="../drawings/vmlDrawing44.v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tags" Target="../tags/tag175.xml"/><Relationship Id="rId37" Type="http://schemas.openxmlformats.org/officeDocument/2006/relationships/tags" Target="../tags/tag180.xml"/><Relationship Id="rId40" Type="http://schemas.openxmlformats.org/officeDocument/2006/relationships/notesSlide" Target="../notesSlides/notesSlide8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36" Type="http://schemas.openxmlformats.org/officeDocument/2006/relationships/tags" Target="../tags/tag179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Relationship Id="rId35" Type="http://schemas.openxmlformats.org/officeDocument/2006/relationships/tags" Target="../tags/tag1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5.bin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9" Type="http://schemas.openxmlformats.org/officeDocument/2006/relationships/slideLayout" Target="../slideLayouts/slideLayout20.xml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34" Type="http://schemas.openxmlformats.org/officeDocument/2006/relationships/tags" Target="../tags/tag215.xml"/><Relationship Id="rId42" Type="http://schemas.openxmlformats.org/officeDocument/2006/relationships/image" Target="../media/image44.emf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tags" Target="../tags/tag214.xml"/><Relationship Id="rId38" Type="http://schemas.openxmlformats.org/officeDocument/2006/relationships/tags" Target="../tags/tag219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tags" Target="../tags/tag210.xml"/><Relationship Id="rId41" Type="http://schemas.openxmlformats.org/officeDocument/2006/relationships/oleObject" Target="../embeddings/oleObject46.bin"/><Relationship Id="rId1" Type="http://schemas.openxmlformats.org/officeDocument/2006/relationships/vmlDrawing" Target="../drawings/vmlDrawing46.v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tags" Target="../tags/tag213.xml"/><Relationship Id="rId37" Type="http://schemas.openxmlformats.org/officeDocument/2006/relationships/tags" Target="../tags/tag218.xml"/><Relationship Id="rId40" Type="http://schemas.openxmlformats.org/officeDocument/2006/relationships/notesSlide" Target="../notesSlides/notesSlide10.xml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36" Type="http://schemas.openxmlformats.org/officeDocument/2006/relationships/tags" Target="../tags/tag217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tags" Target="../tags/tag212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tags" Target="../tags/tag211.xml"/><Relationship Id="rId35" Type="http://schemas.openxmlformats.org/officeDocument/2006/relationships/tags" Target="../tags/tag2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3" Type="http://schemas.openxmlformats.org/officeDocument/2006/relationships/tags" Target="../tags/tag221.xml"/><Relationship Id="rId21" Type="http://schemas.openxmlformats.org/officeDocument/2006/relationships/notesSlide" Target="../notesSlides/notesSlide11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slideLayout" Target="../slideLayouts/slideLayout22.xml"/><Relationship Id="rId1" Type="http://schemas.openxmlformats.org/officeDocument/2006/relationships/vmlDrawing" Target="../drawings/vmlDrawing47.v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image" Target="../media/image43.emf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oleObject" Target="../embeddings/oleObject4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notesSlide" Target="../notesSlides/notesSlide12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slideLayout" Target="../slideLayouts/slideLayout22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image" Target="../media/image43.emf"/><Relationship Id="rId1" Type="http://schemas.openxmlformats.org/officeDocument/2006/relationships/vmlDrawing" Target="../drawings/vmlDrawing48.v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10" Type="http://schemas.openxmlformats.org/officeDocument/2006/relationships/tags" Target="../tags/tag246.xml"/><Relationship Id="rId19" Type="http://schemas.openxmlformats.org/officeDocument/2006/relationships/oleObject" Target="../embeddings/oleObject48.bin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3" Type="http://schemas.openxmlformats.org/officeDocument/2006/relationships/tags" Target="../tags/tag254.xml"/><Relationship Id="rId21" Type="http://schemas.openxmlformats.org/officeDocument/2006/relationships/tags" Target="../tags/tag272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image" Target="../media/image43.emf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1" Type="http://schemas.openxmlformats.org/officeDocument/2006/relationships/vmlDrawing" Target="../drawings/vmlDrawing49.v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oleObject" Target="../embeddings/oleObject49.bin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oleObject" Target="../embeddings/oleObject50.bin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notesSlide" Target="../notesSlides/notesSlide14.xml"/><Relationship Id="rId2" Type="http://schemas.openxmlformats.org/officeDocument/2006/relationships/tags" Target="../tags/tag273.xml"/><Relationship Id="rId16" Type="http://schemas.openxmlformats.org/officeDocument/2006/relationships/slideLayout" Target="../slideLayouts/slideLayout22.xml"/><Relationship Id="rId1" Type="http://schemas.openxmlformats.org/officeDocument/2006/relationships/vmlDrawing" Target="../drawings/vmlDrawing50.v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10" Type="http://schemas.openxmlformats.org/officeDocument/2006/relationships/tags" Target="../tags/tag281.xml"/><Relationship Id="rId19" Type="http://schemas.openxmlformats.org/officeDocument/2006/relationships/image" Target="../media/image43.emf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3" Type="http://schemas.openxmlformats.org/officeDocument/2006/relationships/tags" Target="../tags/tag288.xml"/><Relationship Id="rId21" Type="http://schemas.openxmlformats.org/officeDocument/2006/relationships/oleObject" Target="../embeddings/oleObject51.bin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notesSlide" Target="../notesSlides/notesSlide15.xml"/><Relationship Id="rId1" Type="http://schemas.openxmlformats.org/officeDocument/2006/relationships/vmlDrawing" Target="../drawings/vmlDrawing51.v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10" Type="http://schemas.openxmlformats.org/officeDocument/2006/relationships/tags" Target="../tags/tag295.xml"/><Relationship Id="rId19" Type="http://schemas.openxmlformats.org/officeDocument/2006/relationships/slideLayout" Target="../slideLayouts/slideLayout22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7" Type="http://schemas.openxmlformats.org/officeDocument/2006/relationships/image" Target="../media/image44.emf"/><Relationship Id="rId2" Type="http://schemas.openxmlformats.org/officeDocument/2006/relationships/tags" Target="../tags/tag304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52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tags" Target="../tags/tag42.xml"/><Relationship Id="rId16" Type="http://schemas.openxmlformats.org/officeDocument/2006/relationships/image" Target="../media/image42.jpeg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emf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67.xml"/><Relationship Id="rId21" Type="http://schemas.openxmlformats.org/officeDocument/2006/relationships/tags" Target="../tags/tag62.xml"/><Relationship Id="rId42" Type="http://schemas.openxmlformats.org/officeDocument/2006/relationships/tags" Target="../tags/tag83.xml"/><Relationship Id="rId47" Type="http://schemas.openxmlformats.org/officeDocument/2006/relationships/tags" Target="../tags/tag88.xml"/><Relationship Id="rId63" Type="http://schemas.openxmlformats.org/officeDocument/2006/relationships/tags" Target="../tags/tag104.xml"/><Relationship Id="rId68" Type="http://schemas.openxmlformats.org/officeDocument/2006/relationships/tags" Target="../tags/tag109.xml"/><Relationship Id="rId84" Type="http://schemas.openxmlformats.org/officeDocument/2006/relationships/tags" Target="../tags/tag125.xml"/><Relationship Id="rId89" Type="http://schemas.openxmlformats.org/officeDocument/2006/relationships/tags" Target="../tags/tag130.xml"/><Relationship Id="rId7" Type="http://schemas.openxmlformats.org/officeDocument/2006/relationships/tags" Target="../tags/tag48.xml"/><Relationship Id="rId71" Type="http://schemas.openxmlformats.org/officeDocument/2006/relationships/tags" Target="../tags/tag112.xml"/><Relationship Id="rId92" Type="http://schemas.openxmlformats.org/officeDocument/2006/relationships/tags" Target="../tags/tag133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9" Type="http://schemas.openxmlformats.org/officeDocument/2006/relationships/tags" Target="../tags/tag70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40" Type="http://schemas.openxmlformats.org/officeDocument/2006/relationships/tags" Target="../tags/tag81.xml"/><Relationship Id="rId45" Type="http://schemas.openxmlformats.org/officeDocument/2006/relationships/tags" Target="../tags/tag86.xml"/><Relationship Id="rId53" Type="http://schemas.openxmlformats.org/officeDocument/2006/relationships/tags" Target="../tags/tag94.xml"/><Relationship Id="rId58" Type="http://schemas.openxmlformats.org/officeDocument/2006/relationships/tags" Target="../tags/tag99.xml"/><Relationship Id="rId66" Type="http://schemas.openxmlformats.org/officeDocument/2006/relationships/tags" Target="../tags/tag107.xml"/><Relationship Id="rId74" Type="http://schemas.openxmlformats.org/officeDocument/2006/relationships/tags" Target="../tags/tag115.xml"/><Relationship Id="rId79" Type="http://schemas.openxmlformats.org/officeDocument/2006/relationships/tags" Target="../tags/tag120.xml"/><Relationship Id="rId87" Type="http://schemas.openxmlformats.org/officeDocument/2006/relationships/tags" Target="../tags/tag128.xml"/><Relationship Id="rId102" Type="http://schemas.openxmlformats.org/officeDocument/2006/relationships/tags" Target="../tags/tag143.xml"/><Relationship Id="rId5" Type="http://schemas.openxmlformats.org/officeDocument/2006/relationships/tags" Target="../tags/tag46.xml"/><Relationship Id="rId61" Type="http://schemas.openxmlformats.org/officeDocument/2006/relationships/tags" Target="../tags/tag102.xml"/><Relationship Id="rId82" Type="http://schemas.openxmlformats.org/officeDocument/2006/relationships/tags" Target="../tags/tag123.xml"/><Relationship Id="rId90" Type="http://schemas.openxmlformats.org/officeDocument/2006/relationships/tags" Target="../tags/tag131.xml"/><Relationship Id="rId95" Type="http://schemas.openxmlformats.org/officeDocument/2006/relationships/tags" Target="../tags/tag136.xml"/><Relationship Id="rId19" Type="http://schemas.openxmlformats.org/officeDocument/2006/relationships/tags" Target="../tags/tag6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tags" Target="../tags/tag84.xml"/><Relationship Id="rId48" Type="http://schemas.openxmlformats.org/officeDocument/2006/relationships/tags" Target="../tags/tag89.xml"/><Relationship Id="rId56" Type="http://schemas.openxmlformats.org/officeDocument/2006/relationships/tags" Target="../tags/tag97.xml"/><Relationship Id="rId64" Type="http://schemas.openxmlformats.org/officeDocument/2006/relationships/tags" Target="../tags/tag105.xml"/><Relationship Id="rId69" Type="http://schemas.openxmlformats.org/officeDocument/2006/relationships/tags" Target="../tags/tag110.xml"/><Relationship Id="rId77" Type="http://schemas.openxmlformats.org/officeDocument/2006/relationships/tags" Target="../tags/tag118.xml"/><Relationship Id="rId100" Type="http://schemas.openxmlformats.org/officeDocument/2006/relationships/tags" Target="../tags/tag141.xml"/><Relationship Id="rId105" Type="http://schemas.openxmlformats.org/officeDocument/2006/relationships/image" Target="../media/image43.emf"/><Relationship Id="rId8" Type="http://schemas.openxmlformats.org/officeDocument/2006/relationships/tags" Target="../tags/tag49.xml"/><Relationship Id="rId51" Type="http://schemas.openxmlformats.org/officeDocument/2006/relationships/tags" Target="../tags/tag92.xml"/><Relationship Id="rId72" Type="http://schemas.openxmlformats.org/officeDocument/2006/relationships/tags" Target="../tags/tag113.xml"/><Relationship Id="rId80" Type="http://schemas.openxmlformats.org/officeDocument/2006/relationships/tags" Target="../tags/tag121.xml"/><Relationship Id="rId85" Type="http://schemas.openxmlformats.org/officeDocument/2006/relationships/tags" Target="../tags/tag126.xml"/><Relationship Id="rId93" Type="http://schemas.openxmlformats.org/officeDocument/2006/relationships/tags" Target="../tags/tag134.xml"/><Relationship Id="rId98" Type="http://schemas.openxmlformats.org/officeDocument/2006/relationships/tags" Target="../tags/tag139.xml"/><Relationship Id="rId3" Type="http://schemas.openxmlformats.org/officeDocument/2006/relationships/tags" Target="../tags/tag44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46" Type="http://schemas.openxmlformats.org/officeDocument/2006/relationships/tags" Target="../tags/tag87.xml"/><Relationship Id="rId59" Type="http://schemas.openxmlformats.org/officeDocument/2006/relationships/tags" Target="../tags/tag100.xml"/><Relationship Id="rId67" Type="http://schemas.openxmlformats.org/officeDocument/2006/relationships/tags" Target="../tags/tag108.xml"/><Relationship Id="rId103" Type="http://schemas.openxmlformats.org/officeDocument/2006/relationships/slideLayout" Target="../slideLayouts/slideLayout20.xml"/><Relationship Id="rId20" Type="http://schemas.openxmlformats.org/officeDocument/2006/relationships/tags" Target="../tags/tag61.xml"/><Relationship Id="rId41" Type="http://schemas.openxmlformats.org/officeDocument/2006/relationships/tags" Target="../tags/tag82.xml"/><Relationship Id="rId54" Type="http://schemas.openxmlformats.org/officeDocument/2006/relationships/tags" Target="../tags/tag95.xml"/><Relationship Id="rId62" Type="http://schemas.openxmlformats.org/officeDocument/2006/relationships/tags" Target="../tags/tag103.xml"/><Relationship Id="rId70" Type="http://schemas.openxmlformats.org/officeDocument/2006/relationships/tags" Target="../tags/tag111.xml"/><Relationship Id="rId75" Type="http://schemas.openxmlformats.org/officeDocument/2006/relationships/tags" Target="../tags/tag116.xml"/><Relationship Id="rId83" Type="http://schemas.openxmlformats.org/officeDocument/2006/relationships/tags" Target="../tags/tag124.xml"/><Relationship Id="rId88" Type="http://schemas.openxmlformats.org/officeDocument/2006/relationships/tags" Target="../tags/tag129.xml"/><Relationship Id="rId91" Type="http://schemas.openxmlformats.org/officeDocument/2006/relationships/tags" Target="../tags/tag132.xml"/><Relationship Id="rId96" Type="http://schemas.openxmlformats.org/officeDocument/2006/relationships/tags" Target="../tags/tag137.xml"/><Relationship Id="rId1" Type="http://schemas.openxmlformats.org/officeDocument/2006/relationships/vmlDrawing" Target="../drawings/vmlDrawing42.vml"/><Relationship Id="rId6" Type="http://schemas.openxmlformats.org/officeDocument/2006/relationships/tags" Target="../tags/tag47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49" Type="http://schemas.openxmlformats.org/officeDocument/2006/relationships/tags" Target="../tags/tag90.xml"/><Relationship Id="rId57" Type="http://schemas.openxmlformats.org/officeDocument/2006/relationships/tags" Target="../tags/tag98.xml"/><Relationship Id="rId10" Type="http://schemas.openxmlformats.org/officeDocument/2006/relationships/tags" Target="../tags/tag51.xml"/><Relationship Id="rId31" Type="http://schemas.openxmlformats.org/officeDocument/2006/relationships/tags" Target="../tags/tag72.xml"/><Relationship Id="rId44" Type="http://schemas.openxmlformats.org/officeDocument/2006/relationships/tags" Target="../tags/tag85.xml"/><Relationship Id="rId52" Type="http://schemas.openxmlformats.org/officeDocument/2006/relationships/tags" Target="../tags/tag93.xml"/><Relationship Id="rId60" Type="http://schemas.openxmlformats.org/officeDocument/2006/relationships/tags" Target="../tags/tag101.xml"/><Relationship Id="rId65" Type="http://schemas.openxmlformats.org/officeDocument/2006/relationships/tags" Target="../tags/tag106.xml"/><Relationship Id="rId73" Type="http://schemas.openxmlformats.org/officeDocument/2006/relationships/tags" Target="../tags/tag114.xml"/><Relationship Id="rId78" Type="http://schemas.openxmlformats.org/officeDocument/2006/relationships/tags" Target="../tags/tag119.xml"/><Relationship Id="rId81" Type="http://schemas.openxmlformats.org/officeDocument/2006/relationships/tags" Target="../tags/tag122.xml"/><Relationship Id="rId86" Type="http://schemas.openxmlformats.org/officeDocument/2006/relationships/tags" Target="../tags/tag127.xml"/><Relationship Id="rId94" Type="http://schemas.openxmlformats.org/officeDocument/2006/relationships/tags" Target="../tags/tag135.xml"/><Relationship Id="rId99" Type="http://schemas.openxmlformats.org/officeDocument/2006/relationships/tags" Target="../tags/tag140.xml"/><Relationship Id="rId101" Type="http://schemas.openxmlformats.org/officeDocument/2006/relationships/tags" Target="../tags/tag142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9" Type="http://schemas.openxmlformats.org/officeDocument/2006/relationships/tags" Target="../tags/tag80.xml"/><Relationship Id="rId34" Type="http://schemas.openxmlformats.org/officeDocument/2006/relationships/tags" Target="../tags/tag75.xml"/><Relationship Id="rId50" Type="http://schemas.openxmlformats.org/officeDocument/2006/relationships/tags" Target="../tags/tag91.xml"/><Relationship Id="rId55" Type="http://schemas.openxmlformats.org/officeDocument/2006/relationships/tags" Target="../tags/tag96.xml"/><Relationship Id="rId76" Type="http://schemas.openxmlformats.org/officeDocument/2006/relationships/tags" Target="../tags/tag117.xml"/><Relationship Id="rId97" Type="http://schemas.openxmlformats.org/officeDocument/2006/relationships/tags" Target="../tags/tag138.xml"/><Relationship Id="rId104" Type="http://schemas.openxmlformats.org/officeDocument/2006/relationships/oleObject" Target="../embeddings/oleObject4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5" name="Заголовок 1"/>
          <p:cNvSpPr>
            <a:spLocks noGrp="1"/>
          </p:cNvSpPr>
          <p:nvPr>
            <p:ph type="title"/>
          </p:nvPr>
        </p:nvSpPr>
        <p:spPr>
          <a:xfrm>
            <a:off x="1231900" y="230188"/>
            <a:ext cx="6681788" cy="492125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Реализация ПСР-проекта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877888"/>
            <a:ext cx="83216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1800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85 комбинированного вида» города Орла</a:t>
            </a:r>
            <a:endParaRPr lang="ru-RU" altLang="ru-RU" sz="18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r>
              <a:rPr lang="ru-RU" altLang="ru-RU" sz="1800" dirty="0">
                <a:solidFill>
                  <a:schemeClr val="accent4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302028, г. Орел, ул. Матросова, д. 54</a:t>
            </a:r>
            <a:endParaRPr lang="ru-RU" altLang="ru-RU" sz="18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3798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088" y="3522663"/>
            <a:ext cx="41767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0638" y="2187575"/>
            <a:ext cx="86661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«ОПТИМИЗАЦИЯ ПРОЦЕССА РАБОТЫ </a:t>
            </a:r>
          </a:p>
          <a:p>
            <a:pPr algn="ctr" eaLnBrk="0" hangingPunct="0"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МЕТОДИЧЕСКОЙ СЛУЖБЫ ДОУ В МБДОУ ДЕТСКИЙ САД №85 В РАМКАХ РЕШЕНИЯ ГОДОВЫХ ЗАДАЧ»</a:t>
            </a:r>
            <a:endParaRPr lang="ru-RU" altLang="ru-RU" sz="2400" b="1" dirty="0">
              <a:latin typeface="+mn-lt"/>
              <a:cs typeface="+mn-cs"/>
            </a:endParaRPr>
          </a:p>
        </p:txBody>
      </p:sp>
      <p:pic>
        <p:nvPicPr>
          <p:cNvPr id="93798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9813" y="1249363"/>
            <a:ext cx="14573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03" name="Object 203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96" name="think-cell Slide" r:id="rId41" imgW="360" imgH="360" progId="">
                  <p:embed/>
                </p:oleObj>
              </mc:Choice>
              <mc:Fallback>
                <p:oleObj name="think-cell Slide" r:id="rId41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1" y="91912"/>
            <a:ext cx="7132452" cy="769441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1800" dirty="0" smtClean="0"/>
              <a:t>Карта </a:t>
            </a:r>
            <a:r>
              <a:rPr lang="ru-RU" sz="1800" dirty="0"/>
              <a:t>текущего состояния </a:t>
            </a:r>
            <a:r>
              <a:rPr lang="ru-RU" sz="1800" dirty="0" smtClean="0"/>
              <a:t>процесса </a:t>
            </a:r>
            <a:r>
              <a:rPr lang="ru-RU" sz="1600" b="0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0" dirty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ПРОЦЕССА РАБОТЫ МЕТОДИЧЕСКОЙ СЛУЖБЫ ДОУ В РАМКАХ РЕШЕНИЯ </a:t>
            </a:r>
            <a:r>
              <a:rPr lang="ru-RU" sz="1600" b="0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ГОДОВЫХ </a:t>
            </a:r>
            <a:r>
              <a:rPr lang="ru-RU" sz="1600" b="0" dirty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 В МБДОУ ДЕТСКИЙ САД №85</a:t>
            </a:r>
            <a:r>
              <a:rPr lang="ru-RU" sz="1600" b="0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sz="1600" dirty="0"/>
          </a:p>
        </p:txBody>
      </p:sp>
      <p:sp>
        <p:nvSpPr>
          <p:cNvPr id="165" name="Rectangle 41"/>
          <p:cNvSpPr txBox="1"/>
          <p:nvPr/>
        </p:nvSpPr>
        <p:spPr>
          <a:xfrm>
            <a:off x="1157005" y="888207"/>
            <a:ext cx="8958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cs typeface="+mn-cs"/>
              </a:rPr>
              <a:t>ИТОГО – 10 дней 6 часов 35 минут рабочего времени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31" name="Right Arrow 230"/>
          <p:cNvSpPr>
            <a:spLocks/>
          </p:cNvSpPr>
          <p:nvPr/>
        </p:nvSpPr>
        <p:spPr>
          <a:xfrm>
            <a:off x="2884488" y="2332713"/>
            <a:ext cx="263525" cy="3302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6" name="Right Arrow 235"/>
          <p:cNvSpPr>
            <a:spLocks/>
          </p:cNvSpPr>
          <p:nvPr/>
        </p:nvSpPr>
        <p:spPr>
          <a:xfrm>
            <a:off x="1125537" y="3572669"/>
            <a:ext cx="263525" cy="33178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1" name="Right Arrow 240"/>
          <p:cNvSpPr>
            <a:spLocks/>
          </p:cNvSpPr>
          <p:nvPr/>
        </p:nvSpPr>
        <p:spPr>
          <a:xfrm>
            <a:off x="2873375" y="3560763"/>
            <a:ext cx="263525" cy="33178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1" name="Right Arrow 260"/>
          <p:cNvSpPr>
            <a:spLocks/>
          </p:cNvSpPr>
          <p:nvPr/>
        </p:nvSpPr>
        <p:spPr>
          <a:xfrm>
            <a:off x="4245769" y="2801542"/>
            <a:ext cx="481013" cy="7620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6" name="Right Arrow 225"/>
          <p:cNvSpPr>
            <a:spLocks/>
          </p:cNvSpPr>
          <p:nvPr/>
        </p:nvSpPr>
        <p:spPr>
          <a:xfrm>
            <a:off x="1109663" y="2470150"/>
            <a:ext cx="263525" cy="3302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ight Arrow 264"/>
          <p:cNvSpPr>
            <a:spLocks/>
          </p:cNvSpPr>
          <p:nvPr/>
        </p:nvSpPr>
        <p:spPr>
          <a:xfrm>
            <a:off x="5835651" y="3104355"/>
            <a:ext cx="373062" cy="331788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6212" name="Rectangle 63"/>
          <p:cNvSpPr txBox="1">
            <a:spLocks noChangeArrowheads="1"/>
          </p:cNvSpPr>
          <p:nvPr/>
        </p:nvSpPr>
        <p:spPr bwMode="auto">
          <a:xfrm rot="10800000" flipV="1">
            <a:off x="5281612" y="5610226"/>
            <a:ext cx="1714975" cy="6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000"/>
              </a:lnSpc>
              <a:spcBef>
                <a:spcPts val="600"/>
              </a:spcBef>
            </a:pP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</a:t>
            </a:r>
            <a:r>
              <a:rPr lang="ru-RU" sz="9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затратность</a:t>
            </a: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времени педагогов на подготовку и посещение   мероприятий в рамках организации работы по решению годовых   задач ДОУ.</a:t>
            </a:r>
            <a:endParaRPr lang="ru-RU" sz="9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213" name="Rectangle 63"/>
          <p:cNvSpPr txBox="1">
            <a:spLocks noChangeArrowheads="1"/>
          </p:cNvSpPr>
          <p:nvPr/>
        </p:nvSpPr>
        <p:spPr bwMode="auto">
          <a:xfrm>
            <a:off x="3938722" y="5662613"/>
            <a:ext cx="1051243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Напряженный эмоциональный фон работников ДОУ.</a:t>
            </a:r>
          </a:p>
          <a:p>
            <a:pPr defTabSz="895350">
              <a:buClr>
                <a:schemeClr val="tx2"/>
              </a:buClr>
            </a:pPr>
            <a:r>
              <a:rPr lang="ru-RU" sz="900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56214" name="Rectangle 63"/>
          <p:cNvSpPr txBox="1">
            <a:spLocks noChangeArrowheads="1"/>
          </p:cNvSpPr>
          <p:nvPr/>
        </p:nvSpPr>
        <p:spPr bwMode="auto">
          <a:xfrm>
            <a:off x="1525464" y="5622260"/>
            <a:ext cx="970570" cy="6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Лишние перемещения по блокам, кабинетам учреждения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6" name="Rectangle 63"/>
          <p:cNvSpPr txBox="1"/>
          <p:nvPr/>
        </p:nvSpPr>
        <p:spPr>
          <a:xfrm>
            <a:off x="47625" y="5026025"/>
            <a:ext cx="14652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defRPr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ПРОБЛЕМЫ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:</a:t>
            </a:r>
            <a:endParaRPr lang="ru-RU" b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56216" name="Rectangle 2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42211" y="5599489"/>
            <a:ext cx="1204914" cy="97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Бессистемность </a:t>
            </a:r>
            <a:r>
              <a:rPr lang="ru-RU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хранения </a:t>
            </a: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методических, демонстрационных материалов в </a:t>
            </a:r>
            <a:r>
              <a:rPr lang="ru-RU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кабинетах </a:t>
            </a: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endParaRPr lang="ru-RU" sz="9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70" name="Straight Connector 216"/>
          <p:cNvCxnSpPr/>
          <p:nvPr/>
        </p:nvCxnSpPr>
        <p:spPr bwMode="auto">
          <a:xfrm>
            <a:off x="2212975" y="905986"/>
            <a:ext cx="4016375" cy="0"/>
          </a:xfrm>
          <a:prstGeom prst="line">
            <a:avLst/>
          </a:prstGeom>
          <a:ln w="19050">
            <a:gradFill flip="none" rotWithShape="1">
              <a:gsLst>
                <a:gs pos="76000">
                  <a:srgbClr val="91C1FE"/>
                </a:gs>
                <a:gs pos="21692">
                  <a:schemeClr val="tx2">
                    <a:lumMod val="25000"/>
                    <a:lumOff val="75000"/>
                  </a:schemeClr>
                </a:gs>
                <a:gs pos="0">
                  <a:schemeClr val="bg1"/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0-конечная звезда 119"/>
          <p:cNvSpPr/>
          <p:nvPr>
            <p:custDataLst>
              <p:tags r:id="rId4"/>
            </p:custDataLst>
          </p:nvPr>
        </p:nvSpPr>
        <p:spPr>
          <a:xfrm>
            <a:off x="1841898" y="5310256"/>
            <a:ext cx="400050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3" name="10-конечная звезда 122"/>
          <p:cNvSpPr/>
          <p:nvPr>
            <p:custDataLst>
              <p:tags r:id="rId5"/>
            </p:custDataLst>
          </p:nvPr>
        </p:nvSpPr>
        <p:spPr>
          <a:xfrm>
            <a:off x="4285456" y="5328688"/>
            <a:ext cx="401637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1" name="10-конечная звезда 130"/>
          <p:cNvSpPr/>
          <p:nvPr>
            <p:custDataLst>
              <p:tags r:id="rId6"/>
            </p:custDataLst>
          </p:nvPr>
        </p:nvSpPr>
        <p:spPr>
          <a:xfrm>
            <a:off x="2957760" y="5314701"/>
            <a:ext cx="400050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3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7" name="10-конечная звезда 136"/>
          <p:cNvSpPr/>
          <p:nvPr>
            <p:custDataLst>
              <p:tags r:id="rId7"/>
            </p:custDataLst>
          </p:nvPr>
        </p:nvSpPr>
        <p:spPr>
          <a:xfrm>
            <a:off x="662539" y="5322655"/>
            <a:ext cx="401638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8874" y="2514863"/>
            <a:ext cx="995362" cy="138588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dirty="0">
                <a:latin typeface="+mn-lt"/>
                <a:cs typeface="+mn-cs"/>
              </a:rPr>
              <a:t>Заведующая </a:t>
            </a:r>
          </a:p>
          <a:p>
            <a:pPr algn="ctr">
              <a:defRPr/>
            </a:pPr>
            <a:r>
              <a:rPr lang="ru-RU" sz="1050" dirty="0">
                <a:latin typeface="+mn-lt"/>
                <a:cs typeface="+mn-cs"/>
              </a:rPr>
              <a:t>издает приказ</a:t>
            </a:r>
          </a:p>
          <a:p>
            <a:pPr algn="ctr">
              <a:defRPr/>
            </a:pPr>
            <a:r>
              <a:rPr lang="ru-RU" sz="1050" dirty="0">
                <a:latin typeface="+mn-lt"/>
                <a:cs typeface="+mn-cs"/>
              </a:rPr>
              <a:t> об утверждении годовых задач  </a:t>
            </a:r>
          </a:p>
          <a:p>
            <a:pPr algn="ctr"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+mn-cs"/>
              </a:rPr>
              <a:t>20 минут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3663" y="1430338"/>
            <a:ext cx="1519237" cy="138499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+mn-lt"/>
                <a:cs typeface="+mn-cs"/>
              </a:rPr>
              <a:t>Разработка и подготовка педагогами открытых занятий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+mn-lt"/>
                <a:cs typeface="+mn-cs"/>
              </a:rPr>
              <a:t> (беседы и т.д.) с детьми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+mn-cs"/>
              </a:rPr>
              <a:t>26 часов </a:t>
            </a:r>
            <a:r>
              <a:rPr lang="ru-RU" sz="1050" b="1" cap="all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 smtClean="0">
                <a:solidFill>
                  <a:srgbClr val="FF0000"/>
                </a:solidFill>
                <a:latin typeface="+mn-lt"/>
                <a:cs typeface="+mn-cs"/>
              </a:rPr>
              <a:t>55 минут</a:t>
            </a:r>
            <a:endParaRPr lang="ru-RU" sz="1050" b="1" cap="all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0013" y="3473450"/>
            <a:ext cx="1489075" cy="154657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dirty="0">
                <a:latin typeface="+mn-lt"/>
                <a:cs typeface="+mn-cs"/>
              </a:rPr>
              <a:t>Подготовка методиста (старшего воспитателя) к проведению семинара (консультации)      </a:t>
            </a:r>
          </a:p>
          <a:p>
            <a:pPr algn="ctr"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+mn-cs"/>
              </a:rPr>
              <a:t>26 часов </a:t>
            </a:r>
            <a:endParaRPr lang="ru-RU" sz="1050" b="1" cap="all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050" b="1" cap="all" dirty="0" smtClean="0">
                <a:solidFill>
                  <a:srgbClr val="FF0000"/>
                </a:solidFill>
                <a:latin typeface="+mn-lt"/>
                <a:cs typeface="+mn-cs"/>
              </a:rPr>
              <a:t>40 </a:t>
            </a:r>
            <a:r>
              <a:rPr lang="ru-RU" sz="1050" b="1" cap="all" dirty="0">
                <a:solidFill>
                  <a:srgbClr val="FF0000"/>
                </a:solidFill>
                <a:latin typeface="+mn-lt"/>
                <a:cs typeface="+mn-cs"/>
              </a:rPr>
              <a:t>минут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127375" y="3394075"/>
            <a:ext cx="1163638" cy="95726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000" dirty="0">
                <a:cs typeface="Calibri" pitchFamily="34" charset="0"/>
              </a:rPr>
              <a:t>Проведение семинара в методический день (среда)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50" b="1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3 ЧАСА</a:t>
            </a:r>
            <a:endParaRPr lang="ru-RU" sz="1050" b="1" dirty="0">
              <a:latin typeface="+mn-lt"/>
              <a:cs typeface="Calibri" pitchFamily="34" charset="0"/>
            </a:endParaRPr>
          </a:p>
        </p:txBody>
      </p:sp>
      <p:sp>
        <p:nvSpPr>
          <p:cNvPr id="256226" name="TextBox 94"/>
          <p:cNvSpPr txBox="1">
            <a:spLocks noChangeArrowheads="1"/>
          </p:cNvSpPr>
          <p:nvPr/>
        </p:nvSpPr>
        <p:spPr bwMode="auto">
          <a:xfrm>
            <a:off x="3128963" y="1890713"/>
            <a:ext cx="1162050" cy="109671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000" dirty="0">
                <a:cs typeface="Calibri" pitchFamily="34" charset="0"/>
              </a:rPr>
              <a:t>Открытый просмотр педагогических мероприятий </a:t>
            </a:r>
          </a:p>
          <a:p>
            <a:pPr algn="ctr">
              <a:lnSpc>
                <a:spcPct val="107000"/>
              </a:lnSpc>
            </a:pPr>
            <a:r>
              <a:rPr lang="ru-RU" sz="1050" b="1" cap="all" dirty="0">
                <a:solidFill>
                  <a:srgbClr val="FF0000"/>
                </a:solidFill>
                <a:cs typeface="Calibri" pitchFamily="34" charset="0"/>
              </a:rPr>
              <a:t>1 час </a:t>
            </a:r>
            <a:endParaRPr lang="ru-RU" sz="1050" b="1" cap="all" dirty="0" smtClean="0">
              <a:solidFill>
                <a:srgbClr val="FF0000"/>
              </a:solidFill>
              <a:cs typeface="Calibri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050" b="1" cap="all" dirty="0" smtClean="0">
                <a:solidFill>
                  <a:srgbClr val="FF0000"/>
                </a:solidFill>
                <a:cs typeface="Calibri" pitchFamily="34" charset="0"/>
              </a:rPr>
              <a:t>30 </a:t>
            </a:r>
            <a:r>
              <a:rPr lang="ru-RU" sz="1050" b="1" cap="all" dirty="0">
                <a:solidFill>
                  <a:srgbClr val="FF0000"/>
                </a:solidFill>
                <a:cs typeface="Calibri" pitchFamily="34" charset="0"/>
              </a:rPr>
              <a:t>минут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44244" y="2922588"/>
            <a:ext cx="1074737" cy="6096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Тематический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контроль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ru-RU" sz="105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 ЧАСОВ</a:t>
            </a:r>
            <a:endParaRPr lang="ru-RU" sz="105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2525" y="2889250"/>
            <a:ext cx="950913" cy="76739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000" dirty="0">
                <a:solidFill>
                  <a:srgbClr val="000000"/>
                </a:solidFill>
                <a:cs typeface="Calibri" pitchFamily="34" charset="0"/>
              </a:rPr>
              <a:t>Подготовка 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00" dirty="0">
                <a:solidFill>
                  <a:srgbClr val="000000"/>
                </a:solidFill>
                <a:cs typeface="Calibri" pitchFamily="34" charset="0"/>
              </a:rPr>
              <a:t>к педсовету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6 часов </a:t>
            </a:r>
            <a:endParaRPr lang="ru-RU" sz="1050" b="1" cap="all" dirty="0" smtClean="0">
              <a:solidFill>
                <a:srgbClr val="FF0000"/>
              </a:solidFill>
              <a:latin typeface="+mn-lt"/>
              <a:cs typeface="Calibri" pitchFamily="34" charset="0"/>
            </a:endParaRPr>
          </a:p>
          <a:p>
            <a:pPr algn="ctr">
              <a:lnSpc>
                <a:spcPct val="107000"/>
              </a:lnSpc>
              <a:defRPr/>
            </a:pPr>
            <a:r>
              <a:rPr lang="ru-RU" sz="1050" b="1" cap="all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10 </a:t>
            </a: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минут</a:t>
            </a:r>
            <a:endParaRPr lang="ru-RU" sz="1050" b="1" cap="all" dirty="0">
              <a:solidFill>
                <a:srgbClr val="000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96" name="Right Arrow 240"/>
          <p:cNvSpPr>
            <a:spLocks/>
          </p:cNvSpPr>
          <p:nvPr/>
        </p:nvSpPr>
        <p:spPr>
          <a:xfrm>
            <a:off x="7192963" y="3068638"/>
            <a:ext cx="423862" cy="33178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04125" y="2914650"/>
            <a:ext cx="1200150" cy="59452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000" dirty="0">
                <a:cs typeface="Calibri" pitchFamily="34" charset="0"/>
              </a:rPr>
              <a:t>Педагогический 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00" dirty="0">
                <a:cs typeface="Calibri" pitchFamily="34" charset="0"/>
              </a:rPr>
              <a:t>совет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2 ЧАСА</a:t>
            </a:r>
            <a:endParaRPr lang="ru-RU" sz="1050" b="1" cap="all" dirty="0">
              <a:latin typeface="+mn-lt"/>
              <a:cs typeface="Calibri" pitchFamily="34" charset="0"/>
            </a:endParaRPr>
          </a:p>
        </p:txBody>
      </p:sp>
      <p:sp>
        <p:nvSpPr>
          <p:cNvPr id="118" name="10-конечная звезда 117"/>
          <p:cNvSpPr/>
          <p:nvPr>
            <p:custDataLst>
              <p:tags r:id="rId8"/>
            </p:custDataLst>
          </p:nvPr>
        </p:nvSpPr>
        <p:spPr>
          <a:xfrm>
            <a:off x="1247893" y="1239863"/>
            <a:ext cx="401638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3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9" name="10-конечная звезда 118"/>
          <p:cNvSpPr/>
          <p:nvPr>
            <p:custDataLst>
              <p:tags r:id="rId9"/>
            </p:custDataLst>
          </p:nvPr>
        </p:nvSpPr>
        <p:spPr>
          <a:xfrm>
            <a:off x="1084236" y="1574800"/>
            <a:ext cx="400050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1" name="10-конечная звезда 100"/>
          <p:cNvSpPr/>
          <p:nvPr>
            <p:custDataLst>
              <p:tags r:id="rId10"/>
            </p:custDataLst>
          </p:nvPr>
        </p:nvSpPr>
        <p:spPr>
          <a:xfrm>
            <a:off x="2592333" y="1246071"/>
            <a:ext cx="401638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6" name="10-конечная звезда 115"/>
          <p:cNvSpPr/>
          <p:nvPr>
            <p:custDataLst>
              <p:tags r:id="rId11"/>
            </p:custDataLst>
          </p:nvPr>
        </p:nvSpPr>
        <p:spPr>
          <a:xfrm>
            <a:off x="4181468" y="2293936"/>
            <a:ext cx="400050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7" name="10-конечная звезда 116"/>
          <p:cNvSpPr/>
          <p:nvPr>
            <p:custDataLst>
              <p:tags r:id="rId12"/>
            </p:custDataLst>
          </p:nvPr>
        </p:nvSpPr>
        <p:spPr>
          <a:xfrm>
            <a:off x="1104556" y="1981200"/>
            <a:ext cx="400050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" name="10-конечная звезда 101"/>
          <p:cNvSpPr/>
          <p:nvPr>
            <p:custDataLst>
              <p:tags r:id="rId13"/>
            </p:custDataLst>
          </p:nvPr>
        </p:nvSpPr>
        <p:spPr>
          <a:xfrm>
            <a:off x="5562124" y="3406777"/>
            <a:ext cx="400050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103" name="10-конечная звезда 102"/>
          <p:cNvSpPr/>
          <p:nvPr>
            <p:custDataLst>
              <p:tags r:id="rId14"/>
            </p:custDataLst>
          </p:nvPr>
        </p:nvSpPr>
        <p:spPr>
          <a:xfrm>
            <a:off x="6953066" y="3532810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4" name="10-конечная звезда 113"/>
          <p:cNvSpPr/>
          <p:nvPr>
            <p:custDataLst>
              <p:tags r:id="rId15"/>
            </p:custDataLst>
          </p:nvPr>
        </p:nvSpPr>
        <p:spPr>
          <a:xfrm>
            <a:off x="2503488" y="3352800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4" name="10-конечная звезда 103"/>
          <p:cNvSpPr/>
          <p:nvPr>
            <p:custDataLst>
              <p:tags r:id="rId16"/>
            </p:custDataLst>
          </p:nvPr>
        </p:nvSpPr>
        <p:spPr>
          <a:xfrm>
            <a:off x="1312863" y="3355975"/>
            <a:ext cx="401637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5" name="10-конечная звезда 104"/>
          <p:cNvSpPr/>
          <p:nvPr>
            <p:custDataLst>
              <p:tags r:id="rId17"/>
            </p:custDataLst>
          </p:nvPr>
        </p:nvSpPr>
        <p:spPr>
          <a:xfrm>
            <a:off x="4086225" y="1778833"/>
            <a:ext cx="400050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sp>
        <p:nvSpPr>
          <p:cNvPr id="106" name="10-конечная звезда 105"/>
          <p:cNvSpPr/>
          <p:nvPr>
            <p:custDataLst>
              <p:tags r:id="rId18"/>
            </p:custDataLst>
          </p:nvPr>
        </p:nvSpPr>
        <p:spPr>
          <a:xfrm>
            <a:off x="7962570" y="2709808"/>
            <a:ext cx="401638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7" name="10-конечная звезда 106"/>
          <p:cNvSpPr/>
          <p:nvPr>
            <p:custDataLst>
              <p:tags r:id="rId19"/>
            </p:custDataLst>
          </p:nvPr>
        </p:nvSpPr>
        <p:spPr>
          <a:xfrm>
            <a:off x="5562124" y="2726927"/>
            <a:ext cx="400050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9" name="10-конечная звезда 108"/>
          <p:cNvSpPr/>
          <p:nvPr>
            <p:custDataLst>
              <p:tags r:id="rId20"/>
            </p:custDataLst>
          </p:nvPr>
        </p:nvSpPr>
        <p:spPr>
          <a:xfrm>
            <a:off x="2960846" y="1789113"/>
            <a:ext cx="400050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0" name="10-конечная звезда 109"/>
          <p:cNvSpPr/>
          <p:nvPr>
            <p:custDataLst>
              <p:tags r:id="rId21"/>
            </p:custDataLst>
          </p:nvPr>
        </p:nvSpPr>
        <p:spPr>
          <a:xfrm>
            <a:off x="4607719" y="2732466"/>
            <a:ext cx="400050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1" name="10-конечная звезда 110"/>
          <p:cNvSpPr/>
          <p:nvPr>
            <p:custDataLst>
              <p:tags r:id="rId22"/>
            </p:custDataLst>
          </p:nvPr>
        </p:nvSpPr>
        <p:spPr>
          <a:xfrm>
            <a:off x="6066658" y="3571708"/>
            <a:ext cx="400050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" name="10-конечная звезда 111"/>
          <p:cNvSpPr/>
          <p:nvPr>
            <p:custDataLst>
              <p:tags r:id="rId23"/>
            </p:custDataLst>
          </p:nvPr>
        </p:nvSpPr>
        <p:spPr>
          <a:xfrm>
            <a:off x="6494463" y="2709808"/>
            <a:ext cx="400050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1" name="10-конечная звезда 120"/>
          <p:cNvSpPr/>
          <p:nvPr>
            <p:custDataLst>
              <p:tags r:id="rId24"/>
            </p:custDataLst>
          </p:nvPr>
        </p:nvSpPr>
        <p:spPr>
          <a:xfrm>
            <a:off x="3953634" y="3213974"/>
            <a:ext cx="401638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7" name="10-конечная звезда 126"/>
          <p:cNvSpPr/>
          <p:nvPr>
            <p:custDataLst>
              <p:tags r:id="rId25"/>
            </p:custDataLst>
          </p:nvPr>
        </p:nvSpPr>
        <p:spPr>
          <a:xfrm>
            <a:off x="2615249" y="4802045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8" name="10-конечная звезда 127"/>
          <p:cNvSpPr/>
          <p:nvPr>
            <p:custDataLst>
              <p:tags r:id="rId26"/>
            </p:custDataLst>
          </p:nvPr>
        </p:nvSpPr>
        <p:spPr>
          <a:xfrm>
            <a:off x="8497886" y="3416617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9" name="10-конечная звезда 128"/>
          <p:cNvSpPr/>
          <p:nvPr>
            <p:custDataLst>
              <p:tags r:id="rId27"/>
            </p:custDataLst>
          </p:nvPr>
        </p:nvSpPr>
        <p:spPr>
          <a:xfrm>
            <a:off x="1169225" y="4823777"/>
            <a:ext cx="400050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9" name="10-конечная звезда 138"/>
          <p:cNvSpPr/>
          <p:nvPr>
            <p:custDataLst>
              <p:tags r:id="rId28"/>
            </p:custDataLst>
          </p:nvPr>
        </p:nvSpPr>
        <p:spPr>
          <a:xfrm>
            <a:off x="7508877" y="3443685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140" name="10-конечная звезда 139"/>
          <p:cNvSpPr/>
          <p:nvPr>
            <p:custDataLst>
              <p:tags r:id="rId29"/>
            </p:custDataLst>
          </p:nvPr>
        </p:nvSpPr>
        <p:spPr>
          <a:xfrm>
            <a:off x="2682081" y="1569010"/>
            <a:ext cx="401637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4" name="10-конечная звезда 143"/>
          <p:cNvSpPr/>
          <p:nvPr>
            <p:custDataLst>
              <p:tags r:id="rId30"/>
            </p:custDataLst>
          </p:nvPr>
        </p:nvSpPr>
        <p:spPr>
          <a:xfrm>
            <a:off x="4090194" y="4221162"/>
            <a:ext cx="401638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56259" name="Rectangle 21"/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2602160" y="5633753"/>
            <a:ext cx="11112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Лишняя транспортировка методических пособий и материалов;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52" name="10-конечная звезда 151"/>
          <p:cNvSpPr/>
          <p:nvPr>
            <p:custDataLst>
              <p:tags r:id="rId32"/>
            </p:custDataLst>
          </p:nvPr>
        </p:nvSpPr>
        <p:spPr>
          <a:xfrm>
            <a:off x="5933127" y="5314701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2" name="10-конечная звезда 61"/>
          <p:cNvSpPr/>
          <p:nvPr>
            <p:custDataLst>
              <p:tags r:id="rId33"/>
            </p:custDataLst>
          </p:nvPr>
        </p:nvSpPr>
        <p:spPr>
          <a:xfrm>
            <a:off x="7962570" y="5327100"/>
            <a:ext cx="400050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56262" name="Прямоугольник 5"/>
          <p:cNvSpPr>
            <a:spLocks noChangeArrowheads="1"/>
          </p:cNvSpPr>
          <p:nvPr/>
        </p:nvSpPr>
        <p:spPr bwMode="auto">
          <a:xfrm>
            <a:off x="7208839" y="5527675"/>
            <a:ext cx="175259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повышению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без учета профессионального уровня педагогов.</a:t>
            </a:r>
          </a:p>
        </p:txBody>
      </p:sp>
      <p:sp>
        <p:nvSpPr>
          <p:cNvPr id="66" name="10-конечная звезда 65"/>
          <p:cNvSpPr/>
          <p:nvPr>
            <p:custDataLst>
              <p:tags r:id="rId34"/>
            </p:custDataLst>
          </p:nvPr>
        </p:nvSpPr>
        <p:spPr>
          <a:xfrm>
            <a:off x="1920113" y="1227456"/>
            <a:ext cx="401638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7" name="10-конечная звезда 66"/>
          <p:cNvSpPr/>
          <p:nvPr>
            <p:custDataLst>
              <p:tags r:id="rId35"/>
            </p:custDataLst>
          </p:nvPr>
        </p:nvSpPr>
        <p:spPr>
          <a:xfrm>
            <a:off x="3493700" y="1678385"/>
            <a:ext cx="401637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8" name="10-конечная звезда 67"/>
          <p:cNvSpPr/>
          <p:nvPr>
            <p:custDataLst>
              <p:tags r:id="rId36"/>
            </p:custDataLst>
          </p:nvPr>
        </p:nvSpPr>
        <p:spPr>
          <a:xfrm>
            <a:off x="3055144" y="4221162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9" name="10-конечная звезда 68"/>
          <p:cNvSpPr/>
          <p:nvPr>
            <p:custDataLst>
              <p:tags r:id="rId37"/>
            </p:custDataLst>
          </p:nvPr>
        </p:nvSpPr>
        <p:spPr>
          <a:xfrm>
            <a:off x="4545013" y="3436143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0" name="10-конечная звезда 69"/>
          <p:cNvSpPr/>
          <p:nvPr>
            <p:custDataLst>
              <p:tags r:id="rId38"/>
            </p:custDataLst>
          </p:nvPr>
        </p:nvSpPr>
        <p:spPr>
          <a:xfrm>
            <a:off x="3064598" y="3209878"/>
            <a:ext cx="400050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29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106" name="Object 20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0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107" name="Title 6"/>
          <p:cNvSpPr>
            <a:spLocks noGrp="1"/>
          </p:cNvSpPr>
          <p:nvPr>
            <p:ph type="title"/>
          </p:nvPr>
        </p:nvSpPr>
        <p:spPr>
          <a:xfrm>
            <a:off x="854394" y="-11142"/>
            <a:ext cx="7443469" cy="892552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Анкетирование№2 заказчиков процесса 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«Выявление представлений и взглядов педагогов о временных затратах, осуществляемых в рамках подготовки и посещения мероприятий при решении годовой задачи»</a:t>
            </a:r>
          </a:p>
        </p:txBody>
      </p:sp>
      <p:sp>
        <p:nvSpPr>
          <p:cNvPr id="158" name="Line 11"/>
          <p:cNvSpPr>
            <a:spLocks noChangeShapeType="1"/>
          </p:cNvSpPr>
          <p:nvPr/>
        </p:nvSpPr>
        <p:spPr bwMode="auto">
          <a:xfrm>
            <a:off x="4419600" y="3756025"/>
            <a:ext cx="0" cy="465138"/>
          </a:xfrm>
          <a:prstGeom prst="line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  <a:cs typeface="+mn-cs"/>
            </a:endParaRPr>
          </a:p>
        </p:txBody>
      </p:sp>
      <p:grpSp>
        <p:nvGrpSpPr>
          <p:cNvPr id="252109" name="Group 182"/>
          <p:cNvGrpSpPr>
            <a:grpSpLocks/>
          </p:cNvGrpSpPr>
          <p:nvPr/>
        </p:nvGrpSpPr>
        <p:grpSpPr bwMode="auto">
          <a:xfrm>
            <a:off x="330017" y="1541462"/>
            <a:ext cx="8463960" cy="338554"/>
            <a:chOff x="828485" y="1818304"/>
            <a:chExt cx="5115054" cy="338672"/>
          </a:xfrm>
        </p:grpSpPr>
        <p:sp>
          <p:nvSpPr>
            <p:cNvPr id="184" name="Rectangle 27"/>
            <p:cNvSpPr txBox="1">
              <a:spLocks/>
            </p:cNvSpPr>
            <p:nvPr/>
          </p:nvSpPr>
          <p:spPr>
            <a:xfrm>
              <a:off x="1143006" y="1818304"/>
              <a:ext cx="4800533" cy="33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587" lvl="1" indent="0" algn="just">
                <a:buFont typeface="Arial" charset="0"/>
                <a:buNone/>
                <a:defRPr/>
              </a:pPr>
              <a:r>
                <a:rPr lang="ru-RU" sz="1100" b="1" kern="0" dirty="0" smtClean="0">
                  <a:solidFill>
                    <a:srgbClr val="000000"/>
                  </a:solidFill>
                  <a:cs typeface="+mn-cs"/>
                </a:rPr>
                <a:t>Сколько времени Вам необходимо для изучения нормативных документов, научно-методической литературы по данной проблеме?</a:t>
              </a:r>
            </a:p>
          </p:txBody>
        </p:sp>
        <p:sp>
          <p:nvSpPr>
            <p:cNvPr id="185" name="Oval 30"/>
            <p:cNvSpPr>
              <a:spLocks noChangeArrowheads="1"/>
            </p:cNvSpPr>
            <p:nvPr/>
          </p:nvSpPr>
          <p:spPr bwMode="auto">
            <a:xfrm>
              <a:off x="828485" y="1818304"/>
              <a:ext cx="195768" cy="30471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89611" tIns="44806" rIns="89611" bIns="44806"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  <a:cs typeface="+mn-cs"/>
                </a:rPr>
                <a:t>2</a:t>
              </a:r>
            </a:p>
          </p:txBody>
        </p:sp>
      </p:grpSp>
      <p:grpSp>
        <p:nvGrpSpPr>
          <p:cNvPr id="252110" name="Group 185"/>
          <p:cNvGrpSpPr>
            <a:grpSpLocks/>
          </p:cNvGrpSpPr>
          <p:nvPr/>
        </p:nvGrpSpPr>
        <p:grpSpPr bwMode="auto">
          <a:xfrm>
            <a:off x="337011" y="932022"/>
            <a:ext cx="7984806" cy="1806513"/>
            <a:chOff x="373634" y="1206188"/>
            <a:chExt cx="6077049" cy="1020577"/>
          </a:xfrm>
        </p:grpSpPr>
        <p:sp>
          <p:nvSpPr>
            <p:cNvPr id="187" name="Rectangle 31"/>
            <p:cNvSpPr txBox="1">
              <a:spLocks/>
            </p:cNvSpPr>
            <p:nvPr/>
          </p:nvSpPr>
          <p:spPr>
            <a:xfrm>
              <a:off x="733970" y="1206188"/>
              <a:ext cx="5716713" cy="382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587" lvl="1" indent="0" algn="just">
                <a:buFont typeface="Arial" charset="0"/>
                <a:buNone/>
                <a:defRPr/>
              </a:pPr>
              <a:r>
                <a:rPr lang="ru-RU" sz="1100" b="1" kern="0" dirty="0" smtClean="0">
                  <a:solidFill>
                    <a:srgbClr val="000000"/>
                  </a:solidFill>
                  <a:cs typeface="+mn-cs"/>
                </a:rPr>
                <a:t>Сколько времени Вы тратите при разработке конспекта открытого мероприятия?</a:t>
              </a:r>
            </a:p>
            <a:p>
              <a:pPr marL="436562" lvl="2" indent="-1714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sz="1000" kern="0" dirty="0">
                  <a:solidFill>
                    <a:srgbClr val="000000"/>
                  </a:solidFill>
                  <a:cs typeface="+mn-cs"/>
                </a:rPr>
                <a:t>Много;</a:t>
              </a:r>
            </a:p>
            <a:p>
              <a:pPr marL="436562" lvl="2" indent="-1714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sz="1000" kern="0" dirty="0">
                  <a:solidFill>
                    <a:srgbClr val="000000"/>
                  </a:solidFill>
                  <a:cs typeface="+mn-cs"/>
                </a:rPr>
                <a:t>Мало.</a:t>
              </a:r>
            </a:p>
            <a:p>
              <a:pPr marL="1587" lvl="1" indent="0" algn="just">
                <a:buFont typeface="Arial" charset="0"/>
                <a:buNone/>
                <a:defRPr/>
              </a:pPr>
              <a:endParaRPr lang="ru-RU" sz="300" b="1" kern="0" dirty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90" name="Oval 30"/>
            <p:cNvSpPr>
              <a:spLocks noChangeArrowheads="1"/>
            </p:cNvSpPr>
            <p:nvPr/>
          </p:nvSpPr>
          <p:spPr bwMode="auto">
            <a:xfrm>
              <a:off x="373634" y="2053030"/>
              <a:ext cx="246589" cy="1737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89611" tIns="44806" rIns="89611" bIns="44806"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  <a:cs typeface="+mn-cs"/>
                </a:rPr>
                <a:t>3</a:t>
              </a:r>
            </a:p>
          </p:txBody>
        </p:sp>
      </p:grpSp>
      <p:grpSp>
        <p:nvGrpSpPr>
          <p:cNvPr id="252111" name="Group 190"/>
          <p:cNvGrpSpPr>
            <a:grpSpLocks/>
          </p:cNvGrpSpPr>
          <p:nvPr/>
        </p:nvGrpSpPr>
        <p:grpSpPr bwMode="auto">
          <a:xfrm>
            <a:off x="338807" y="2468689"/>
            <a:ext cx="8416572" cy="3055479"/>
            <a:chOff x="121531" y="3125892"/>
            <a:chExt cx="8133296" cy="3275553"/>
          </a:xfrm>
        </p:grpSpPr>
        <p:grpSp>
          <p:nvGrpSpPr>
            <p:cNvPr id="252161" name="Group 191"/>
            <p:cNvGrpSpPr>
              <a:grpSpLocks/>
            </p:cNvGrpSpPr>
            <p:nvPr/>
          </p:nvGrpSpPr>
          <p:grpSpPr bwMode="auto">
            <a:xfrm>
              <a:off x="134772" y="3125892"/>
              <a:ext cx="8120055" cy="1137678"/>
              <a:chOff x="134772" y="3129848"/>
              <a:chExt cx="8120055" cy="1137678"/>
            </a:xfrm>
          </p:grpSpPr>
          <p:sp>
            <p:nvSpPr>
              <p:cNvPr id="196" name="Rectangle 19"/>
              <p:cNvSpPr txBox="1">
                <a:spLocks/>
              </p:cNvSpPr>
              <p:nvPr/>
            </p:nvSpPr>
            <p:spPr>
              <a:xfrm>
                <a:off x="613293" y="3129848"/>
                <a:ext cx="7641534" cy="657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0" tIns="0" rIns="0" bIns="0"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1587" lvl="1" indent="0" algn="just">
                  <a:buFont typeface="Arial" charset="0"/>
                  <a:buNone/>
                  <a:defRPr/>
                </a:pPr>
                <a:r>
                  <a:rPr lang="ru-RU" sz="1100" b="1" kern="0" dirty="0" smtClean="0">
                    <a:solidFill>
                      <a:srgbClr val="000000"/>
                    </a:solidFill>
                    <a:cs typeface="+mn-cs"/>
                  </a:rPr>
                  <a:t>Сколько времени Вам необходимо для изучения опыта работы по данной проблеме?</a:t>
                </a:r>
              </a:p>
              <a:p>
                <a:pPr marL="436562" lvl="2" indent="-171450">
                  <a:lnSpc>
                    <a:spcPct val="150000"/>
                  </a:lnSpc>
                  <a:buClrTx/>
                  <a:buSzPct val="125000"/>
                  <a:buFont typeface="Arial" panose="020B0604020202020204" pitchFamily="34" charset="0"/>
                  <a:buChar char="•"/>
                  <a:defRPr/>
                </a:pPr>
                <a:r>
                  <a:rPr lang="ru-RU" sz="1000" kern="0" dirty="0" smtClean="0">
                    <a:solidFill>
                      <a:srgbClr val="000000"/>
                    </a:solidFill>
                    <a:cs typeface="+mn-cs"/>
                  </a:rPr>
                  <a:t>Много </a:t>
                </a:r>
              </a:p>
              <a:p>
                <a:pPr marL="436562" lvl="2" indent="-171450">
                  <a:lnSpc>
                    <a:spcPct val="150000"/>
                  </a:lnSpc>
                  <a:buClrTx/>
                  <a:buSzPct val="125000"/>
                  <a:buFont typeface="Arial" panose="020B0604020202020204" pitchFamily="34" charset="0"/>
                  <a:buChar char="•"/>
                  <a:defRPr/>
                </a:pPr>
                <a:r>
                  <a:rPr lang="ru-RU" sz="1000" kern="0" dirty="0" smtClean="0">
                    <a:solidFill>
                      <a:srgbClr val="000000"/>
                    </a:solidFill>
                    <a:cs typeface="+mn-cs"/>
                  </a:rPr>
                  <a:t>Мало  </a:t>
                </a:r>
              </a:p>
            </p:txBody>
          </p:sp>
          <p:sp>
            <p:nvSpPr>
              <p:cNvPr id="197" name="Oval 30"/>
              <p:cNvSpPr>
                <a:spLocks noChangeArrowheads="1"/>
              </p:cNvSpPr>
              <p:nvPr/>
            </p:nvSpPr>
            <p:spPr bwMode="auto">
              <a:xfrm>
                <a:off x="134772" y="3939486"/>
                <a:ext cx="313095" cy="32804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/>
              <a:lstStyle/>
              <a:p>
                <a:pPr algn="ctr">
                  <a:defRPr/>
                </a:pPr>
                <a:r>
                  <a:rPr lang="ru-RU" sz="1100" b="1" dirty="0">
                    <a:solidFill>
                      <a:schemeClr val="bg1"/>
                    </a:solidFill>
                    <a:cs typeface="+mn-cs"/>
                  </a:rPr>
                  <a:t>4</a:t>
                </a:r>
              </a:p>
            </p:txBody>
          </p:sp>
        </p:grpSp>
        <p:grpSp>
          <p:nvGrpSpPr>
            <p:cNvPr id="252162" name="Group 192"/>
            <p:cNvGrpSpPr>
              <a:grpSpLocks/>
            </p:cNvGrpSpPr>
            <p:nvPr/>
          </p:nvGrpSpPr>
          <p:grpSpPr bwMode="auto">
            <a:xfrm>
              <a:off x="121531" y="4754512"/>
              <a:ext cx="7772874" cy="1646933"/>
              <a:chOff x="121531" y="4724604"/>
              <a:chExt cx="7772874" cy="1646933"/>
            </a:xfrm>
          </p:grpSpPr>
          <p:sp>
            <p:nvSpPr>
              <p:cNvPr id="195" name="Oval 30"/>
              <p:cNvSpPr>
                <a:spLocks noChangeArrowheads="1"/>
              </p:cNvSpPr>
              <p:nvPr/>
            </p:nvSpPr>
            <p:spPr bwMode="auto">
              <a:xfrm>
                <a:off x="121531" y="4750806"/>
                <a:ext cx="313095" cy="32804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/>
              <a:lstStyle/>
              <a:p>
                <a:pPr algn="ctr">
                  <a:defRPr/>
                </a:pPr>
                <a:r>
                  <a:rPr lang="ru-RU" sz="1100" b="1" dirty="0">
                    <a:solidFill>
                      <a:schemeClr val="bg1"/>
                    </a:solidFill>
                    <a:cs typeface="+mn-cs"/>
                  </a:rPr>
                  <a:t>5</a:t>
                </a:r>
              </a:p>
            </p:txBody>
          </p:sp>
          <p:sp>
            <p:nvSpPr>
              <p:cNvPr id="96" name="Rectangle 15"/>
              <p:cNvSpPr txBox="1">
                <a:spLocks/>
              </p:cNvSpPr>
              <p:nvPr/>
            </p:nvSpPr>
            <p:spPr>
              <a:xfrm>
                <a:off x="578666" y="4724604"/>
                <a:ext cx="7315739" cy="657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0" tIns="0" rIns="0" bIns="0"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1587" lvl="1" indent="0" algn="just">
                  <a:buFont typeface="Arial" charset="0"/>
                  <a:buNone/>
                  <a:defRPr/>
                </a:pPr>
                <a:r>
                  <a:rPr lang="ru-RU" sz="1100" b="1" kern="0" dirty="0" smtClean="0">
                    <a:solidFill>
                      <a:srgbClr val="000000"/>
                    </a:solidFill>
                    <a:cs typeface="+mn-cs"/>
                  </a:rPr>
                  <a:t>Много ли личного времени Вы затрачиваете для подготовки открытого мероприятия??</a:t>
                </a:r>
              </a:p>
              <a:p>
                <a:pPr lvl="2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ru-RU" sz="1000" kern="0" dirty="0" smtClean="0">
                    <a:solidFill>
                      <a:srgbClr val="000000"/>
                    </a:solidFill>
                    <a:cs typeface="+mn-cs"/>
                  </a:rPr>
                  <a:t>Много</a:t>
                </a:r>
                <a:endParaRPr lang="ru-RU" sz="1000" kern="0" dirty="0">
                  <a:solidFill>
                    <a:srgbClr val="000000"/>
                  </a:solidFill>
                  <a:cs typeface="+mn-cs"/>
                </a:endParaRPr>
              </a:p>
              <a:p>
                <a:pPr lvl="2" algn="just">
                  <a:lnSpc>
                    <a:spcPct val="150000"/>
                  </a:lnSpc>
                  <a:buClrTx/>
                  <a:buSzPct val="125000"/>
                  <a:buFont typeface="Arial" panose="020B0604020202020204" pitchFamily="34" charset="0"/>
                  <a:buChar char="•"/>
                  <a:defRPr/>
                </a:pPr>
                <a:r>
                  <a:rPr lang="ru-RU" sz="1000" kern="0" dirty="0" smtClean="0">
                    <a:solidFill>
                      <a:srgbClr val="000000"/>
                    </a:solidFill>
                    <a:cs typeface="+mn-cs"/>
                  </a:rPr>
                  <a:t>Мало</a:t>
                </a:r>
                <a:endParaRPr lang="en-US" sz="10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5" name="Rectangle 15"/>
              <p:cNvSpPr txBox="1">
                <a:spLocks/>
              </p:cNvSpPr>
              <p:nvPr/>
            </p:nvSpPr>
            <p:spPr>
              <a:xfrm>
                <a:off x="554168" y="5488936"/>
                <a:ext cx="6708995" cy="882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0" tIns="0" rIns="0" bIns="0"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1587" lvl="1" indent="0" algn="just">
                  <a:buFont typeface="Arial" charset="0"/>
                  <a:buNone/>
                  <a:defRPr/>
                </a:pPr>
                <a:r>
                  <a:rPr lang="ru-RU" sz="1100" b="1" kern="0" dirty="0" smtClean="0">
                    <a:solidFill>
                      <a:srgbClr val="000000"/>
                    </a:solidFill>
                    <a:cs typeface="+mn-cs"/>
                  </a:rPr>
                  <a:t>Как Вы считаете, оправданы ли временные затраты на подготовку открытого занятия?</a:t>
                </a:r>
                <a:endParaRPr lang="ru-RU" sz="1100" b="1" kern="0" dirty="0">
                  <a:solidFill>
                    <a:srgbClr val="000000"/>
                  </a:solidFill>
                  <a:cs typeface="+mn-cs"/>
                </a:endParaRPr>
              </a:p>
              <a:p>
                <a:pPr lvl="2" algn="just">
                  <a:lnSpc>
                    <a:spcPct val="150000"/>
                  </a:lnSpc>
                  <a:buClrTx/>
                  <a:buSzPct val="126000"/>
                  <a:buFont typeface="Arial" panose="020B0604020202020204" pitchFamily="34" charset="0"/>
                  <a:buChar char="•"/>
                  <a:defRPr/>
                </a:pPr>
                <a:r>
                  <a:rPr lang="ru-RU" sz="1050" kern="0" dirty="0" smtClean="0">
                    <a:solidFill>
                      <a:srgbClr val="000000"/>
                    </a:solidFill>
                    <a:cs typeface="+mn-cs"/>
                  </a:rPr>
                  <a:t>Да </a:t>
                </a:r>
              </a:p>
              <a:p>
                <a:pPr lvl="2" algn="just">
                  <a:lnSpc>
                    <a:spcPct val="150000"/>
                  </a:lnSpc>
                  <a:buClrTx/>
                  <a:buSzPct val="126000"/>
                  <a:buFont typeface="Arial" panose="020B0604020202020204" pitchFamily="34" charset="0"/>
                  <a:buChar char="•"/>
                  <a:defRPr/>
                </a:pPr>
                <a:r>
                  <a:rPr lang="ru-RU" sz="1050" kern="0" dirty="0" smtClean="0">
                    <a:solidFill>
                      <a:srgbClr val="000000"/>
                    </a:solidFill>
                    <a:cs typeface="+mn-cs"/>
                  </a:rPr>
                  <a:t>Нет</a:t>
                </a:r>
              </a:p>
              <a:p>
                <a:pPr marL="1587" lvl="1" indent="0" algn="just">
                  <a:buNone/>
                  <a:defRPr/>
                </a:pPr>
                <a:endParaRPr lang="ru-RU" sz="1100" b="1" kern="0" dirty="0" smtClean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200" name="Oval 30"/>
          <p:cNvSpPr>
            <a:spLocks noChangeArrowheads="1"/>
          </p:cNvSpPr>
          <p:nvPr/>
        </p:nvSpPr>
        <p:spPr bwMode="auto">
          <a:xfrm>
            <a:off x="319756" y="949725"/>
            <a:ext cx="324000" cy="30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cs typeface="+mn-cs"/>
              </a:rPr>
              <a:t>1</a:t>
            </a:r>
            <a:endParaRPr lang="ru-RU" sz="11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264152" y="5913890"/>
            <a:ext cx="7096125" cy="6565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1" indent="-1714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rgbClr val="000000"/>
                </a:solidFill>
                <a:latin typeface="+mn-lt"/>
                <a:cs typeface="+mn-cs"/>
              </a:rPr>
              <a:t>Кол-во опрашиваемых </a:t>
            </a:r>
            <a:r>
              <a:rPr lang="ru-RU" sz="1000" b="1" kern="0" dirty="0">
                <a:solidFill>
                  <a:srgbClr val="000000"/>
                </a:solidFill>
                <a:latin typeface="+mn-lt"/>
                <a:cs typeface="+mn-cs"/>
              </a:rPr>
              <a:t>37 чел.</a:t>
            </a:r>
          </a:p>
          <a:p>
            <a:pPr marL="171450" lvl="1" indent="-171450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rgbClr val="000000"/>
                </a:solidFill>
                <a:cs typeface="+mn-cs"/>
              </a:rPr>
              <a:t>Категории работников, участвующие в анкетировании: </a:t>
            </a:r>
            <a:endParaRPr lang="ru-RU" sz="1000" kern="0" dirty="0" smtClean="0">
              <a:solidFill>
                <a:srgbClr val="000000"/>
              </a:solidFill>
              <a:cs typeface="+mn-cs"/>
            </a:endParaRPr>
          </a:p>
          <a:p>
            <a:pPr marL="171450" lvl="1" indent="-171450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sz="1000" b="1" kern="0" dirty="0" smtClean="0">
                <a:solidFill>
                  <a:srgbClr val="000000"/>
                </a:solidFill>
                <a:cs typeface="+mn-cs"/>
              </a:rPr>
              <a:t>педагоги </a:t>
            </a:r>
            <a:r>
              <a:rPr lang="ru-RU" sz="1000" b="1" kern="0" dirty="0">
                <a:solidFill>
                  <a:srgbClr val="000000"/>
                </a:solidFill>
                <a:cs typeface="+mn-cs"/>
              </a:rPr>
              <a:t>МБДОУ детский сад № 85</a:t>
            </a:r>
            <a:endParaRPr lang="en-US" sz="10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4168919" y="5933588"/>
            <a:ext cx="12652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ru-RU" sz="1050" b="1" kern="0" dirty="0">
                <a:solidFill>
                  <a:srgbClr val="000000"/>
                </a:solidFill>
                <a:latin typeface="+mn-lt"/>
                <a:cs typeface="+mn-cs"/>
              </a:rPr>
              <a:t>ПРИМЕЧАНИЯ:</a:t>
            </a:r>
            <a:endParaRPr lang="en-US" sz="1050" b="1" u="sng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1" name="Rectangle 23"/>
          <p:cNvSpPr txBox="1">
            <a:spLocks/>
          </p:cNvSpPr>
          <p:nvPr/>
        </p:nvSpPr>
        <p:spPr>
          <a:xfrm>
            <a:off x="637056" y="3092702"/>
            <a:ext cx="824883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 algn="just">
              <a:buFont typeface="Arial" charset="0"/>
              <a:buNone/>
              <a:defRPr/>
            </a:pPr>
            <a:r>
              <a:rPr lang="ru-RU" sz="1100" b="1" kern="0" dirty="0" smtClean="0">
                <a:solidFill>
                  <a:srgbClr val="000000"/>
                </a:solidFill>
                <a:cs typeface="+mn-cs"/>
              </a:rPr>
              <a:t>     Сколько времени Вам необходимо для изготовления дидактического, наглядного, демонстрационного и    </a:t>
            </a:r>
          </a:p>
          <a:p>
            <a:pPr marL="1587" lvl="1" indent="0" algn="just">
              <a:buFont typeface="Arial" charset="0"/>
              <a:buNone/>
              <a:defRPr/>
            </a:pPr>
            <a:r>
              <a:rPr lang="ru-RU" sz="1100" b="1" kern="0" dirty="0">
                <a:solidFill>
                  <a:srgbClr val="000000"/>
                </a:solidFill>
                <a:cs typeface="+mn-cs"/>
              </a:rPr>
              <a:t> </a:t>
            </a:r>
            <a:r>
              <a:rPr lang="ru-RU" sz="1100" b="1" kern="0" dirty="0" smtClean="0">
                <a:solidFill>
                  <a:srgbClr val="000000"/>
                </a:solidFill>
                <a:cs typeface="+mn-cs"/>
              </a:rPr>
              <a:t>    раздаточного материала?</a:t>
            </a:r>
          </a:p>
          <a:p>
            <a:pPr lvl="3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cs typeface="+mn-cs"/>
              </a:rPr>
              <a:t>  Много; </a:t>
            </a:r>
          </a:p>
          <a:p>
            <a:pPr lvl="3" algn="just">
              <a:lnSpc>
                <a:spcPct val="150000"/>
              </a:lnSpc>
              <a:buClrTx/>
              <a:buSzPct val="125000"/>
              <a:buFont typeface="Arial" panose="020B0604020202020204" pitchFamily="34" charset="0"/>
              <a:buChar char="•"/>
              <a:defRPr/>
            </a:pPr>
            <a:r>
              <a:rPr lang="ru-RU" sz="1000" kern="0" dirty="0" smtClean="0">
                <a:solidFill>
                  <a:srgbClr val="000000"/>
                </a:solidFill>
                <a:cs typeface="+mn-cs"/>
              </a:rPr>
              <a:t>  Мало; </a:t>
            </a:r>
          </a:p>
        </p:txBody>
      </p:sp>
      <p:sp>
        <p:nvSpPr>
          <p:cNvPr id="103" name="Oval 30"/>
          <p:cNvSpPr>
            <a:spLocks noChangeArrowheads="1"/>
          </p:cNvSpPr>
          <p:nvPr/>
        </p:nvSpPr>
        <p:spPr bwMode="auto">
          <a:xfrm>
            <a:off x="330017" y="4791581"/>
            <a:ext cx="324000" cy="30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722977" y="1127850"/>
            <a:ext cx="2258187" cy="161847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21" name="Стрелка вправо 120"/>
          <p:cNvSpPr/>
          <p:nvPr/>
        </p:nvSpPr>
        <p:spPr>
          <a:xfrm>
            <a:off x="1730375" y="1992313"/>
            <a:ext cx="2257200" cy="162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22" name="Стрелка вправо 121"/>
          <p:cNvSpPr/>
          <p:nvPr/>
        </p:nvSpPr>
        <p:spPr>
          <a:xfrm>
            <a:off x="1730375" y="2169425"/>
            <a:ext cx="2257200" cy="162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2" name="Стрелка вправо 141"/>
          <p:cNvSpPr/>
          <p:nvPr/>
        </p:nvSpPr>
        <p:spPr>
          <a:xfrm>
            <a:off x="1710722" y="2928754"/>
            <a:ext cx="2257200" cy="162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3" name="Стрелка вправо 142"/>
          <p:cNvSpPr/>
          <p:nvPr/>
        </p:nvSpPr>
        <p:spPr>
          <a:xfrm>
            <a:off x="1704689" y="2731904"/>
            <a:ext cx="2257200" cy="162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7" name="Стрелка вправо 146"/>
          <p:cNvSpPr/>
          <p:nvPr/>
        </p:nvSpPr>
        <p:spPr>
          <a:xfrm>
            <a:off x="1722977" y="3533920"/>
            <a:ext cx="2257200" cy="162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8" name="Стрелка вправо 147"/>
          <p:cNvSpPr/>
          <p:nvPr/>
        </p:nvSpPr>
        <p:spPr>
          <a:xfrm>
            <a:off x="1710721" y="3736234"/>
            <a:ext cx="2257200" cy="162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51" name="Стрелка вправо 150"/>
          <p:cNvSpPr/>
          <p:nvPr/>
        </p:nvSpPr>
        <p:spPr>
          <a:xfrm>
            <a:off x="1687775" y="4227524"/>
            <a:ext cx="2257200" cy="162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80214" y="1084974"/>
            <a:ext cx="813594" cy="218161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96,3%</a:t>
            </a: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1917021" y="2120579"/>
            <a:ext cx="813600" cy="2196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7,4 %</a:t>
            </a: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000" dirty="0" err="1">
              <a:solidFill>
                <a:schemeClr val="tx1"/>
              </a:solidFill>
            </a:endParaRPr>
          </a:p>
        </p:txBody>
      </p:sp>
      <p:sp>
        <p:nvSpPr>
          <p:cNvPr id="206" name="Овал 205"/>
          <p:cNvSpPr/>
          <p:nvPr/>
        </p:nvSpPr>
        <p:spPr>
          <a:xfrm>
            <a:off x="2656761" y="1949073"/>
            <a:ext cx="813600" cy="2196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92,6%</a:t>
            </a: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11" name="Овал 210"/>
          <p:cNvSpPr/>
          <p:nvPr/>
        </p:nvSpPr>
        <p:spPr>
          <a:xfrm>
            <a:off x="1928097" y="2892242"/>
            <a:ext cx="813600" cy="2196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3,7%</a:t>
            </a: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19" name="Овал 218"/>
          <p:cNvSpPr/>
          <p:nvPr/>
        </p:nvSpPr>
        <p:spPr>
          <a:xfrm>
            <a:off x="3009552" y="3498467"/>
            <a:ext cx="813600" cy="2196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96,3%</a:t>
            </a: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20" name="Овал 219"/>
          <p:cNvSpPr/>
          <p:nvPr/>
        </p:nvSpPr>
        <p:spPr>
          <a:xfrm>
            <a:off x="3039761" y="2683474"/>
            <a:ext cx="813403" cy="2196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srgbClr val="FF0000"/>
                </a:solidFill>
              </a:rPr>
              <a:t>96,3%</a:t>
            </a:r>
            <a:endParaRPr lang="ru-RU" sz="9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22" name="Стрелка вправо 221"/>
          <p:cNvSpPr/>
          <p:nvPr/>
        </p:nvSpPr>
        <p:spPr>
          <a:xfrm>
            <a:off x="1652270" y="4433986"/>
            <a:ext cx="2257200" cy="162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223" name="Стрелка вправо 222"/>
          <p:cNvSpPr/>
          <p:nvPr/>
        </p:nvSpPr>
        <p:spPr>
          <a:xfrm>
            <a:off x="1693231" y="4961443"/>
            <a:ext cx="2257200" cy="162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224" name="Овал 223"/>
          <p:cNvSpPr/>
          <p:nvPr/>
        </p:nvSpPr>
        <p:spPr>
          <a:xfrm>
            <a:off x="1938415" y="3697535"/>
            <a:ext cx="813600" cy="2196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3,7%</a:t>
            </a: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25" name="Овал 224"/>
          <p:cNvSpPr/>
          <p:nvPr/>
        </p:nvSpPr>
        <p:spPr>
          <a:xfrm>
            <a:off x="2675417" y="4886219"/>
            <a:ext cx="813600" cy="2196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66,7 %</a:t>
            </a: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26" name="Стрелка вправо 225"/>
          <p:cNvSpPr/>
          <p:nvPr/>
        </p:nvSpPr>
        <p:spPr>
          <a:xfrm>
            <a:off x="1747234" y="6040889"/>
            <a:ext cx="2257200" cy="162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228" name="Стрелка вправо 227"/>
          <p:cNvSpPr/>
          <p:nvPr/>
        </p:nvSpPr>
        <p:spPr>
          <a:xfrm>
            <a:off x="1728978" y="5795033"/>
            <a:ext cx="2257200" cy="162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229" name="Стрелка вправо 228"/>
          <p:cNvSpPr/>
          <p:nvPr/>
        </p:nvSpPr>
        <p:spPr>
          <a:xfrm>
            <a:off x="1753584" y="5181784"/>
            <a:ext cx="2257200" cy="162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230" name="Овал 229"/>
          <p:cNvSpPr/>
          <p:nvPr/>
        </p:nvSpPr>
        <p:spPr>
          <a:xfrm>
            <a:off x="1876826" y="6001300"/>
            <a:ext cx="823913" cy="18573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48,1%</a:t>
            </a: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31" name="Овал 230"/>
          <p:cNvSpPr/>
          <p:nvPr/>
        </p:nvSpPr>
        <p:spPr>
          <a:xfrm>
            <a:off x="2383432" y="5742195"/>
            <a:ext cx="813600" cy="2196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51,9%</a:t>
            </a: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32" name="Овал 231"/>
          <p:cNvSpPr/>
          <p:nvPr/>
        </p:nvSpPr>
        <p:spPr>
          <a:xfrm>
            <a:off x="1938416" y="5117914"/>
            <a:ext cx="770811" cy="19961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33,3%</a:t>
            </a: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1719500" y="1348582"/>
            <a:ext cx="2257200" cy="16200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992757" y="1317850"/>
            <a:ext cx="813594" cy="2196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3,7 %</a:t>
            </a: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0450" y="1905509"/>
            <a:ext cx="44799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6562" lvl="2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rgbClr val="000000"/>
                </a:solidFill>
              </a:rPr>
              <a:t>Много;</a:t>
            </a:r>
          </a:p>
          <a:p>
            <a:pPr marL="436562" lvl="2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rgbClr val="000000"/>
                </a:solidFill>
              </a:rPr>
              <a:t>Мало.</a:t>
            </a:r>
          </a:p>
        </p:txBody>
      </p:sp>
      <p:sp>
        <p:nvSpPr>
          <p:cNvPr id="71" name="Овал 70"/>
          <p:cNvSpPr/>
          <p:nvPr/>
        </p:nvSpPr>
        <p:spPr>
          <a:xfrm>
            <a:off x="2063750" y="4415115"/>
            <a:ext cx="813600" cy="2196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3</a:t>
            </a:r>
            <a:r>
              <a:rPr lang="ru-RU" sz="1000" b="1" dirty="0" smtClean="0">
                <a:solidFill>
                  <a:srgbClr val="FF0000"/>
                </a:solidFill>
              </a:rPr>
              <a:t>,7</a:t>
            </a:r>
            <a:r>
              <a:rPr lang="ru-RU" sz="1000" b="1" dirty="0">
                <a:solidFill>
                  <a:srgbClr val="FF0000"/>
                </a:solidFill>
              </a:rPr>
              <a:t>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2697956" y="4210977"/>
            <a:ext cx="813600" cy="2196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</a:rPr>
              <a:t>96,3%</a:t>
            </a: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73" name="Oval 30"/>
          <p:cNvSpPr>
            <a:spLocks noChangeArrowheads="1"/>
          </p:cNvSpPr>
          <p:nvPr/>
        </p:nvSpPr>
        <p:spPr bwMode="auto">
          <a:xfrm>
            <a:off x="347702" y="5434402"/>
            <a:ext cx="324000" cy="306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cs typeface="+mn-cs"/>
              </a:rPr>
              <a:t>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13" y="5366396"/>
            <a:ext cx="8234501" cy="1158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+mn-lt"/>
              </a:rPr>
              <a:t>Считаете ли Вы, что на просмотр открытых мероприятий коллег, методических мероприятий ДОУ тратите много времени (в том числе и личного)?</a:t>
            </a:r>
          </a:p>
          <a:p>
            <a:pPr marL="628650" lvl="1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+mn-lt"/>
              </a:rPr>
              <a:t>Да</a:t>
            </a:r>
          </a:p>
          <a:p>
            <a:pPr marL="628650" lvl="1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ru-RU" sz="1050" dirty="0" smtClean="0">
                <a:latin typeface="+mn-lt"/>
              </a:rPr>
              <a:t>Нет</a:t>
            </a:r>
          </a:p>
          <a:p>
            <a:pPr marL="628650" lvl="1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endParaRPr lang="ru-RU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97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03" name="Object 203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7" name="think-cell Slide" r:id="rId41" imgW="360" imgH="360" progId="">
                  <p:embed/>
                </p:oleObj>
              </mc:Choice>
              <mc:Fallback>
                <p:oleObj name="think-cell Slide" r:id="rId41" imgW="360" imgH="360" progId="">
                  <p:embed/>
                  <p:pic>
                    <p:nvPicPr>
                      <p:cNvPr id="0" name="Picture 203"/>
                      <p:cNvPicPr>
                        <a:picLocks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1" y="91912"/>
            <a:ext cx="7132452" cy="769441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1800" dirty="0" smtClean="0"/>
              <a:t>Карта </a:t>
            </a:r>
            <a:r>
              <a:rPr lang="ru-RU" sz="1800" dirty="0"/>
              <a:t>текущего состояния </a:t>
            </a:r>
            <a:r>
              <a:rPr lang="ru-RU" sz="1800" dirty="0" smtClean="0"/>
              <a:t>процесса </a:t>
            </a:r>
            <a:r>
              <a:rPr lang="ru-RU" sz="1600" b="0" cap="small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0" cap="small" dirty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ПРОЦЕССА РАБОТЫ МЕТОДИЧЕСКОЙ СЛУЖБЫ ДОУ В РАМКАХ РЕШЕНИЯ </a:t>
            </a:r>
            <a:r>
              <a:rPr lang="ru-RU" sz="1600" b="0" cap="small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0" cap="small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0" cap="small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ГОДОВЫХ </a:t>
            </a:r>
            <a:r>
              <a:rPr lang="ru-RU" sz="1600" b="0" cap="small" dirty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 В МБДОУ ДЕТСКИЙ САД №85</a:t>
            </a:r>
            <a:r>
              <a:rPr lang="ru-RU" sz="1600" b="0" cap="small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sz="1600" cap="small" dirty="0"/>
          </a:p>
        </p:txBody>
      </p:sp>
      <p:sp>
        <p:nvSpPr>
          <p:cNvPr id="165" name="Rectangle 41"/>
          <p:cNvSpPr txBox="1"/>
          <p:nvPr/>
        </p:nvSpPr>
        <p:spPr>
          <a:xfrm>
            <a:off x="1157005" y="888207"/>
            <a:ext cx="8958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cs typeface="+mn-cs"/>
              </a:rPr>
              <a:t>ИТОГО – 10 дней 6 часов 35 минут рабочего времени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31" name="Right Arrow 230"/>
          <p:cNvSpPr>
            <a:spLocks/>
          </p:cNvSpPr>
          <p:nvPr/>
        </p:nvSpPr>
        <p:spPr>
          <a:xfrm>
            <a:off x="2884488" y="2332713"/>
            <a:ext cx="263525" cy="3302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6" name="Right Arrow 235"/>
          <p:cNvSpPr>
            <a:spLocks/>
          </p:cNvSpPr>
          <p:nvPr/>
        </p:nvSpPr>
        <p:spPr>
          <a:xfrm>
            <a:off x="1125537" y="3572669"/>
            <a:ext cx="263525" cy="33178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1" name="Right Arrow 240"/>
          <p:cNvSpPr>
            <a:spLocks/>
          </p:cNvSpPr>
          <p:nvPr/>
        </p:nvSpPr>
        <p:spPr>
          <a:xfrm>
            <a:off x="2873375" y="3560763"/>
            <a:ext cx="263525" cy="33178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1" name="Right Arrow 260"/>
          <p:cNvSpPr>
            <a:spLocks/>
          </p:cNvSpPr>
          <p:nvPr/>
        </p:nvSpPr>
        <p:spPr>
          <a:xfrm>
            <a:off x="4245769" y="2801542"/>
            <a:ext cx="481013" cy="7620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6" name="Right Arrow 225"/>
          <p:cNvSpPr>
            <a:spLocks/>
          </p:cNvSpPr>
          <p:nvPr/>
        </p:nvSpPr>
        <p:spPr>
          <a:xfrm>
            <a:off x="1109663" y="2470150"/>
            <a:ext cx="263525" cy="3302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ight Arrow 264"/>
          <p:cNvSpPr>
            <a:spLocks/>
          </p:cNvSpPr>
          <p:nvPr/>
        </p:nvSpPr>
        <p:spPr>
          <a:xfrm>
            <a:off x="5835651" y="3104355"/>
            <a:ext cx="373062" cy="331788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6212" name="Rectangle 63"/>
          <p:cNvSpPr txBox="1">
            <a:spLocks noChangeArrowheads="1"/>
          </p:cNvSpPr>
          <p:nvPr/>
        </p:nvSpPr>
        <p:spPr bwMode="auto">
          <a:xfrm rot="10800000" flipV="1">
            <a:off x="5281612" y="5610226"/>
            <a:ext cx="1714975" cy="6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000"/>
              </a:lnSpc>
              <a:spcBef>
                <a:spcPts val="600"/>
              </a:spcBef>
            </a:pP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</a:t>
            </a:r>
            <a:r>
              <a:rPr lang="ru-RU" sz="9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затратность</a:t>
            </a: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времени педагогов на подготовку и посещение   мероприятий в рамках организации работы по решению годовых   задач ДОУ.</a:t>
            </a:r>
            <a:endParaRPr lang="ru-RU" sz="900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213" name="Rectangle 63"/>
          <p:cNvSpPr txBox="1">
            <a:spLocks noChangeArrowheads="1"/>
          </p:cNvSpPr>
          <p:nvPr/>
        </p:nvSpPr>
        <p:spPr bwMode="auto">
          <a:xfrm>
            <a:off x="3938722" y="5662613"/>
            <a:ext cx="1051243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Напряженный эмоциональный фон работников ДОУ.</a:t>
            </a:r>
          </a:p>
          <a:p>
            <a:pPr defTabSz="895350">
              <a:buClr>
                <a:schemeClr val="tx2"/>
              </a:buClr>
            </a:pPr>
            <a:r>
              <a:rPr lang="ru-RU" sz="900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56214" name="Rectangle 63"/>
          <p:cNvSpPr txBox="1">
            <a:spLocks noChangeArrowheads="1"/>
          </p:cNvSpPr>
          <p:nvPr/>
        </p:nvSpPr>
        <p:spPr bwMode="auto">
          <a:xfrm>
            <a:off x="1525464" y="5622260"/>
            <a:ext cx="970570" cy="6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Лишние перемещения по блокам, кабинетам учреждения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6" name="Rectangle 63"/>
          <p:cNvSpPr txBox="1"/>
          <p:nvPr/>
        </p:nvSpPr>
        <p:spPr>
          <a:xfrm>
            <a:off x="47625" y="5026025"/>
            <a:ext cx="14652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defRPr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ПРОБЛЕМЫ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:</a:t>
            </a:r>
            <a:endParaRPr lang="ru-RU" b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56216" name="Rectangle 2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42211" y="5599489"/>
            <a:ext cx="1204914" cy="97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Бессистемность </a:t>
            </a:r>
            <a:r>
              <a:rPr lang="ru-RU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хранения </a:t>
            </a: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методических, демонстрационных материалов в </a:t>
            </a:r>
            <a:r>
              <a:rPr lang="ru-RU" sz="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кабинетах </a:t>
            </a: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endParaRPr lang="ru-RU" sz="9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70" name="Straight Connector 216"/>
          <p:cNvCxnSpPr/>
          <p:nvPr/>
        </p:nvCxnSpPr>
        <p:spPr bwMode="auto">
          <a:xfrm>
            <a:off x="2212975" y="905986"/>
            <a:ext cx="4016375" cy="0"/>
          </a:xfrm>
          <a:prstGeom prst="line">
            <a:avLst/>
          </a:prstGeom>
          <a:ln w="19050">
            <a:gradFill flip="none" rotWithShape="1">
              <a:gsLst>
                <a:gs pos="76000">
                  <a:srgbClr val="91C1FE"/>
                </a:gs>
                <a:gs pos="21692">
                  <a:schemeClr val="tx2">
                    <a:lumMod val="25000"/>
                    <a:lumOff val="75000"/>
                  </a:schemeClr>
                </a:gs>
                <a:gs pos="0">
                  <a:schemeClr val="bg1"/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0-конечная звезда 119"/>
          <p:cNvSpPr/>
          <p:nvPr>
            <p:custDataLst>
              <p:tags r:id="rId4"/>
            </p:custDataLst>
          </p:nvPr>
        </p:nvSpPr>
        <p:spPr>
          <a:xfrm>
            <a:off x="1841898" y="5310256"/>
            <a:ext cx="400050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3" name="10-конечная звезда 122"/>
          <p:cNvSpPr/>
          <p:nvPr>
            <p:custDataLst>
              <p:tags r:id="rId5"/>
            </p:custDataLst>
          </p:nvPr>
        </p:nvSpPr>
        <p:spPr>
          <a:xfrm>
            <a:off x="4285456" y="5328688"/>
            <a:ext cx="401637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1" name="10-конечная звезда 130"/>
          <p:cNvSpPr/>
          <p:nvPr>
            <p:custDataLst>
              <p:tags r:id="rId6"/>
            </p:custDataLst>
          </p:nvPr>
        </p:nvSpPr>
        <p:spPr>
          <a:xfrm>
            <a:off x="2957760" y="5314701"/>
            <a:ext cx="400050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3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7" name="10-конечная звезда 136"/>
          <p:cNvSpPr/>
          <p:nvPr>
            <p:custDataLst>
              <p:tags r:id="rId7"/>
            </p:custDataLst>
          </p:nvPr>
        </p:nvSpPr>
        <p:spPr>
          <a:xfrm>
            <a:off x="662539" y="5322655"/>
            <a:ext cx="401638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8874" y="2514863"/>
            <a:ext cx="995362" cy="138588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dirty="0">
                <a:latin typeface="+mn-lt"/>
                <a:cs typeface="+mn-cs"/>
              </a:rPr>
              <a:t>Заведующая </a:t>
            </a:r>
          </a:p>
          <a:p>
            <a:pPr algn="ctr">
              <a:defRPr/>
            </a:pPr>
            <a:r>
              <a:rPr lang="ru-RU" sz="1050" dirty="0">
                <a:latin typeface="+mn-lt"/>
                <a:cs typeface="+mn-cs"/>
              </a:rPr>
              <a:t>издает приказ</a:t>
            </a:r>
          </a:p>
          <a:p>
            <a:pPr algn="ctr">
              <a:defRPr/>
            </a:pPr>
            <a:r>
              <a:rPr lang="ru-RU" sz="1050" dirty="0">
                <a:latin typeface="+mn-lt"/>
                <a:cs typeface="+mn-cs"/>
              </a:rPr>
              <a:t> об утверждении годовых задач  </a:t>
            </a:r>
          </a:p>
          <a:p>
            <a:pPr algn="ctr"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+mn-cs"/>
              </a:rPr>
              <a:t>20 минут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3663" y="1430338"/>
            <a:ext cx="1519237" cy="138499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+mn-lt"/>
                <a:cs typeface="+mn-cs"/>
              </a:rPr>
              <a:t>Разработка и подготовка педагогами открытых занятий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+mn-lt"/>
                <a:cs typeface="+mn-cs"/>
              </a:rPr>
              <a:t> (беседы и т.д.) с детьми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+mn-cs"/>
              </a:rPr>
              <a:t>26 часов </a:t>
            </a:r>
            <a:r>
              <a:rPr lang="ru-RU" sz="1050" b="1" cap="all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 smtClean="0">
                <a:solidFill>
                  <a:srgbClr val="FF0000"/>
                </a:solidFill>
                <a:latin typeface="+mn-lt"/>
                <a:cs typeface="+mn-cs"/>
              </a:rPr>
              <a:t>55 минут</a:t>
            </a:r>
            <a:endParaRPr lang="ru-RU" sz="1050" b="1" cap="all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0013" y="3473450"/>
            <a:ext cx="1489075" cy="154657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dirty="0">
                <a:latin typeface="+mn-lt"/>
                <a:cs typeface="+mn-cs"/>
              </a:rPr>
              <a:t>Подготовка методиста (старшего воспитателя) к проведению семинара (консультации)      </a:t>
            </a:r>
          </a:p>
          <a:p>
            <a:pPr algn="ctr"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+mn-cs"/>
              </a:rPr>
              <a:t>26 часов </a:t>
            </a:r>
            <a:endParaRPr lang="ru-RU" sz="1050" b="1" cap="all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050" b="1" cap="all" dirty="0" smtClean="0">
                <a:solidFill>
                  <a:srgbClr val="FF0000"/>
                </a:solidFill>
                <a:latin typeface="+mn-lt"/>
                <a:cs typeface="+mn-cs"/>
              </a:rPr>
              <a:t>40 </a:t>
            </a:r>
            <a:r>
              <a:rPr lang="ru-RU" sz="1050" b="1" cap="all" dirty="0">
                <a:solidFill>
                  <a:srgbClr val="FF0000"/>
                </a:solidFill>
                <a:latin typeface="+mn-lt"/>
                <a:cs typeface="+mn-cs"/>
              </a:rPr>
              <a:t>минут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127375" y="3394075"/>
            <a:ext cx="1163638" cy="95726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000" dirty="0">
                <a:cs typeface="Calibri" pitchFamily="34" charset="0"/>
              </a:rPr>
              <a:t>Проведение семинара в методический день (среда)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50" b="1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3 ЧАСА</a:t>
            </a:r>
            <a:endParaRPr lang="ru-RU" sz="1050" b="1" dirty="0">
              <a:latin typeface="+mn-lt"/>
              <a:cs typeface="Calibri" pitchFamily="34" charset="0"/>
            </a:endParaRPr>
          </a:p>
        </p:txBody>
      </p:sp>
      <p:sp>
        <p:nvSpPr>
          <p:cNvPr id="256226" name="TextBox 94"/>
          <p:cNvSpPr txBox="1">
            <a:spLocks noChangeArrowheads="1"/>
          </p:cNvSpPr>
          <p:nvPr/>
        </p:nvSpPr>
        <p:spPr bwMode="auto">
          <a:xfrm>
            <a:off x="3128963" y="1890713"/>
            <a:ext cx="1162050" cy="109671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000" dirty="0">
                <a:cs typeface="Calibri" pitchFamily="34" charset="0"/>
              </a:rPr>
              <a:t>Открытый просмотр педагогических мероприятий </a:t>
            </a:r>
          </a:p>
          <a:p>
            <a:pPr algn="ctr">
              <a:lnSpc>
                <a:spcPct val="107000"/>
              </a:lnSpc>
            </a:pPr>
            <a:r>
              <a:rPr lang="ru-RU" sz="1050" b="1" cap="all" dirty="0">
                <a:solidFill>
                  <a:srgbClr val="FF0000"/>
                </a:solidFill>
                <a:cs typeface="Calibri" pitchFamily="34" charset="0"/>
              </a:rPr>
              <a:t>1 час </a:t>
            </a:r>
            <a:endParaRPr lang="ru-RU" sz="1050" b="1" cap="all" dirty="0" smtClean="0">
              <a:solidFill>
                <a:srgbClr val="FF0000"/>
              </a:solidFill>
              <a:cs typeface="Calibri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050" b="1" cap="all" dirty="0" smtClean="0">
                <a:solidFill>
                  <a:srgbClr val="FF0000"/>
                </a:solidFill>
                <a:cs typeface="Calibri" pitchFamily="34" charset="0"/>
              </a:rPr>
              <a:t>30 </a:t>
            </a:r>
            <a:r>
              <a:rPr lang="ru-RU" sz="1050" b="1" cap="all" dirty="0">
                <a:solidFill>
                  <a:srgbClr val="FF0000"/>
                </a:solidFill>
                <a:cs typeface="Calibri" pitchFamily="34" charset="0"/>
              </a:rPr>
              <a:t>минут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44244" y="2922588"/>
            <a:ext cx="1074737" cy="6096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Тематический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ru-RU" sz="105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контроль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ru-RU" sz="105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 ЧАСОВ</a:t>
            </a:r>
            <a:endParaRPr lang="ru-RU" sz="105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2525" y="2889250"/>
            <a:ext cx="950913" cy="76739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000" dirty="0">
                <a:solidFill>
                  <a:srgbClr val="000000"/>
                </a:solidFill>
                <a:cs typeface="Calibri" pitchFamily="34" charset="0"/>
              </a:rPr>
              <a:t>Подготовка 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00" dirty="0">
                <a:solidFill>
                  <a:srgbClr val="000000"/>
                </a:solidFill>
                <a:cs typeface="Calibri" pitchFamily="34" charset="0"/>
              </a:rPr>
              <a:t>к педсовету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6 часов </a:t>
            </a:r>
            <a:endParaRPr lang="ru-RU" sz="1050" b="1" cap="all" dirty="0" smtClean="0">
              <a:solidFill>
                <a:srgbClr val="FF0000"/>
              </a:solidFill>
              <a:latin typeface="+mn-lt"/>
              <a:cs typeface="Calibri" pitchFamily="34" charset="0"/>
            </a:endParaRPr>
          </a:p>
          <a:p>
            <a:pPr algn="ctr">
              <a:lnSpc>
                <a:spcPct val="107000"/>
              </a:lnSpc>
              <a:defRPr/>
            </a:pPr>
            <a:r>
              <a:rPr lang="ru-RU" sz="1050" b="1" cap="all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10 </a:t>
            </a: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минут</a:t>
            </a:r>
            <a:endParaRPr lang="ru-RU" sz="1050" b="1" cap="all" dirty="0">
              <a:solidFill>
                <a:srgbClr val="000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96" name="Right Arrow 240"/>
          <p:cNvSpPr>
            <a:spLocks/>
          </p:cNvSpPr>
          <p:nvPr/>
        </p:nvSpPr>
        <p:spPr>
          <a:xfrm>
            <a:off x="7192963" y="3068638"/>
            <a:ext cx="423862" cy="33178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04125" y="2914650"/>
            <a:ext cx="1200150" cy="59452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000" dirty="0">
                <a:cs typeface="Calibri" pitchFamily="34" charset="0"/>
              </a:rPr>
              <a:t>Педагогический 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00" dirty="0">
                <a:cs typeface="Calibri" pitchFamily="34" charset="0"/>
              </a:rPr>
              <a:t>совет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2 ЧАСА</a:t>
            </a:r>
            <a:endParaRPr lang="ru-RU" sz="1050" b="1" cap="all" dirty="0">
              <a:latin typeface="+mn-lt"/>
              <a:cs typeface="Calibri" pitchFamily="34" charset="0"/>
            </a:endParaRPr>
          </a:p>
        </p:txBody>
      </p:sp>
      <p:sp>
        <p:nvSpPr>
          <p:cNvPr id="118" name="10-конечная звезда 117"/>
          <p:cNvSpPr/>
          <p:nvPr>
            <p:custDataLst>
              <p:tags r:id="rId8"/>
            </p:custDataLst>
          </p:nvPr>
        </p:nvSpPr>
        <p:spPr>
          <a:xfrm>
            <a:off x="1247893" y="1239863"/>
            <a:ext cx="401638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3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9" name="10-конечная звезда 118"/>
          <p:cNvSpPr/>
          <p:nvPr>
            <p:custDataLst>
              <p:tags r:id="rId9"/>
            </p:custDataLst>
          </p:nvPr>
        </p:nvSpPr>
        <p:spPr>
          <a:xfrm>
            <a:off x="1084236" y="1574800"/>
            <a:ext cx="400050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1" name="10-конечная звезда 100"/>
          <p:cNvSpPr/>
          <p:nvPr>
            <p:custDataLst>
              <p:tags r:id="rId10"/>
            </p:custDataLst>
          </p:nvPr>
        </p:nvSpPr>
        <p:spPr>
          <a:xfrm>
            <a:off x="2592333" y="1246071"/>
            <a:ext cx="401638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6" name="10-конечная звезда 115"/>
          <p:cNvSpPr/>
          <p:nvPr>
            <p:custDataLst>
              <p:tags r:id="rId11"/>
            </p:custDataLst>
          </p:nvPr>
        </p:nvSpPr>
        <p:spPr>
          <a:xfrm>
            <a:off x="4181468" y="2293936"/>
            <a:ext cx="400050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7" name="10-конечная звезда 116"/>
          <p:cNvSpPr/>
          <p:nvPr>
            <p:custDataLst>
              <p:tags r:id="rId12"/>
            </p:custDataLst>
          </p:nvPr>
        </p:nvSpPr>
        <p:spPr>
          <a:xfrm>
            <a:off x="1104556" y="1981200"/>
            <a:ext cx="400050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" name="10-конечная звезда 101"/>
          <p:cNvSpPr/>
          <p:nvPr>
            <p:custDataLst>
              <p:tags r:id="rId13"/>
            </p:custDataLst>
          </p:nvPr>
        </p:nvSpPr>
        <p:spPr>
          <a:xfrm>
            <a:off x="5562124" y="3406777"/>
            <a:ext cx="400050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6</a:t>
            </a:r>
          </a:p>
        </p:txBody>
      </p:sp>
      <p:sp>
        <p:nvSpPr>
          <p:cNvPr id="103" name="10-конечная звезда 102"/>
          <p:cNvSpPr/>
          <p:nvPr>
            <p:custDataLst>
              <p:tags r:id="rId14"/>
            </p:custDataLst>
          </p:nvPr>
        </p:nvSpPr>
        <p:spPr>
          <a:xfrm>
            <a:off x="6953066" y="3532810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4" name="10-конечная звезда 113"/>
          <p:cNvSpPr/>
          <p:nvPr>
            <p:custDataLst>
              <p:tags r:id="rId15"/>
            </p:custDataLst>
          </p:nvPr>
        </p:nvSpPr>
        <p:spPr>
          <a:xfrm>
            <a:off x="2503488" y="3352800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4" name="10-конечная звезда 103"/>
          <p:cNvSpPr/>
          <p:nvPr>
            <p:custDataLst>
              <p:tags r:id="rId16"/>
            </p:custDataLst>
          </p:nvPr>
        </p:nvSpPr>
        <p:spPr>
          <a:xfrm>
            <a:off x="1312863" y="3355975"/>
            <a:ext cx="401637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5" name="10-конечная звезда 104"/>
          <p:cNvSpPr/>
          <p:nvPr>
            <p:custDataLst>
              <p:tags r:id="rId17"/>
            </p:custDataLst>
          </p:nvPr>
        </p:nvSpPr>
        <p:spPr>
          <a:xfrm>
            <a:off x="4086225" y="1778833"/>
            <a:ext cx="400050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sp>
        <p:nvSpPr>
          <p:cNvPr id="106" name="10-конечная звезда 105"/>
          <p:cNvSpPr/>
          <p:nvPr>
            <p:custDataLst>
              <p:tags r:id="rId18"/>
            </p:custDataLst>
          </p:nvPr>
        </p:nvSpPr>
        <p:spPr>
          <a:xfrm>
            <a:off x="7962570" y="2709808"/>
            <a:ext cx="401638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7" name="10-конечная звезда 106"/>
          <p:cNvSpPr/>
          <p:nvPr>
            <p:custDataLst>
              <p:tags r:id="rId19"/>
            </p:custDataLst>
          </p:nvPr>
        </p:nvSpPr>
        <p:spPr>
          <a:xfrm>
            <a:off x="5562124" y="2726927"/>
            <a:ext cx="400050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9" name="10-конечная звезда 108"/>
          <p:cNvSpPr/>
          <p:nvPr>
            <p:custDataLst>
              <p:tags r:id="rId20"/>
            </p:custDataLst>
          </p:nvPr>
        </p:nvSpPr>
        <p:spPr>
          <a:xfrm>
            <a:off x="2960846" y="1789113"/>
            <a:ext cx="400050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0" name="10-конечная звезда 109"/>
          <p:cNvSpPr/>
          <p:nvPr>
            <p:custDataLst>
              <p:tags r:id="rId21"/>
            </p:custDataLst>
          </p:nvPr>
        </p:nvSpPr>
        <p:spPr>
          <a:xfrm>
            <a:off x="4607719" y="2732466"/>
            <a:ext cx="400050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1" name="10-конечная звезда 110"/>
          <p:cNvSpPr/>
          <p:nvPr>
            <p:custDataLst>
              <p:tags r:id="rId22"/>
            </p:custDataLst>
          </p:nvPr>
        </p:nvSpPr>
        <p:spPr>
          <a:xfrm>
            <a:off x="6066658" y="3571708"/>
            <a:ext cx="400050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" name="10-конечная звезда 111"/>
          <p:cNvSpPr/>
          <p:nvPr>
            <p:custDataLst>
              <p:tags r:id="rId23"/>
            </p:custDataLst>
          </p:nvPr>
        </p:nvSpPr>
        <p:spPr>
          <a:xfrm>
            <a:off x="6494463" y="2709808"/>
            <a:ext cx="400050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1" name="10-конечная звезда 120"/>
          <p:cNvSpPr/>
          <p:nvPr>
            <p:custDataLst>
              <p:tags r:id="rId24"/>
            </p:custDataLst>
          </p:nvPr>
        </p:nvSpPr>
        <p:spPr>
          <a:xfrm>
            <a:off x="3953634" y="3213974"/>
            <a:ext cx="401638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7" name="10-конечная звезда 126"/>
          <p:cNvSpPr/>
          <p:nvPr>
            <p:custDataLst>
              <p:tags r:id="rId25"/>
            </p:custDataLst>
          </p:nvPr>
        </p:nvSpPr>
        <p:spPr>
          <a:xfrm>
            <a:off x="2615249" y="4802045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8" name="10-конечная звезда 127"/>
          <p:cNvSpPr/>
          <p:nvPr>
            <p:custDataLst>
              <p:tags r:id="rId26"/>
            </p:custDataLst>
          </p:nvPr>
        </p:nvSpPr>
        <p:spPr>
          <a:xfrm>
            <a:off x="8497886" y="3416617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9" name="10-конечная звезда 128"/>
          <p:cNvSpPr/>
          <p:nvPr>
            <p:custDataLst>
              <p:tags r:id="rId27"/>
            </p:custDataLst>
          </p:nvPr>
        </p:nvSpPr>
        <p:spPr>
          <a:xfrm>
            <a:off x="1169225" y="4823777"/>
            <a:ext cx="400050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9" name="10-конечная звезда 138"/>
          <p:cNvSpPr/>
          <p:nvPr>
            <p:custDataLst>
              <p:tags r:id="rId28"/>
            </p:custDataLst>
          </p:nvPr>
        </p:nvSpPr>
        <p:spPr>
          <a:xfrm>
            <a:off x="7508877" y="3443685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140" name="10-конечная звезда 139"/>
          <p:cNvSpPr/>
          <p:nvPr>
            <p:custDataLst>
              <p:tags r:id="rId29"/>
            </p:custDataLst>
          </p:nvPr>
        </p:nvSpPr>
        <p:spPr>
          <a:xfrm>
            <a:off x="2682081" y="1569010"/>
            <a:ext cx="401637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4" name="10-конечная звезда 143"/>
          <p:cNvSpPr/>
          <p:nvPr>
            <p:custDataLst>
              <p:tags r:id="rId30"/>
            </p:custDataLst>
          </p:nvPr>
        </p:nvSpPr>
        <p:spPr>
          <a:xfrm>
            <a:off x="4090194" y="4221162"/>
            <a:ext cx="401638" cy="23971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56259" name="Rectangle 21"/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2602160" y="5633753"/>
            <a:ext cx="11112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9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Лишняя транспортировка методических пособий и материалов;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52" name="10-конечная звезда 151"/>
          <p:cNvSpPr/>
          <p:nvPr>
            <p:custDataLst>
              <p:tags r:id="rId32"/>
            </p:custDataLst>
          </p:nvPr>
        </p:nvSpPr>
        <p:spPr>
          <a:xfrm>
            <a:off x="5933127" y="5314701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2" name="10-конечная звезда 61"/>
          <p:cNvSpPr/>
          <p:nvPr>
            <p:custDataLst>
              <p:tags r:id="rId33"/>
            </p:custDataLst>
          </p:nvPr>
        </p:nvSpPr>
        <p:spPr>
          <a:xfrm>
            <a:off x="7962570" y="5327100"/>
            <a:ext cx="400050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56262" name="Прямоугольник 5"/>
          <p:cNvSpPr>
            <a:spLocks noChangeArrowheads="1"/>
          </p:cNvSpPr>
          <p:nvPr/>
        </p:nvSpPr>
        <p:spPr bwMode="auto">
          <a:xfrm>
            <a:off x="7208839" y="5527675"/>
            <a:ext cx="175259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повышению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без учета профессионального уровня педагогов.</a:t>
            </a:r>
          </a:p>
        </p:txBody>
      </p:sp>
      <p:sp>
        <p:nvSpPr>
          <p:cNvPr id="66" name="10-конечная звезда 65"/>
          <p:cNvSpPr/>
          <p:nvPr>
            <p:custDataLst>
              <p:tags r:id="rId34"/>
            </p:custDataLst>
          </p:nvPr>
        </p:nvSpPr>
        <p:spPr>
          <a:xfrm>
            <a:off x="1920113" y="1227456"/>
            <a:ext cx="401638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7" name="10-конечная звезда 66"/>
          <p:cNvSpPr/>
          <p:nvPr>
            <p:custDataLst>
              <p:tags r:id="rId35"/>
            </p:custDataLst>
          </p:nvPr>
        </p:nvSpPr>
        <p:spPr>
          <a:xfrm>
            <a:off x="3493700" y="1678385"/>
            <a:ext cx="401637" cy="2413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8" name="10-конечная звезда 67"/>
          <p:cNvSpPr/>
          <p:nvPr>
            <p:custDataLst>
              <p:tags r:id="rId36"/>
            </p:custDataLst>
          </p:nvPr>
        </p:nvSpPr>
        <p:spPr>
          <a:xfrm>
            <a:off x="3055144" y="4221162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9" name="10-конечная звезда 68"/>
          <p:cNvSpPr/>
          <p:nvPr>
            <p:custDataLst>
              <p:tags r:id="rId37"/>
            </p:custDataLst>
          </p:nvPr>
        </p:nvSpPr>
        <p:spPr>
          <a:xfrm>
            <a:off x="4545013" y="3436143"/>
            <a:ext cx="401637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0" name="10-конечная звезда 69"/>
          <p:cNvSpPr/>
          <p:nvPr>
            <p:custDataLst>
              <p:tags r:id="rId38"/>
            </p:custDataLst>
          </p:nvPr>
        </p:nvSpPr>
        <p:spPr>
          <a:xfrm>
            <a:off x="3064598" y="3209878"/>
            <a:ext cx="400050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458" name="Object 26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02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74460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168400" y="192088"/>
            <a:ext cx="6953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95350">
              <a:tabLst>
                <a:tab pos="357188" algn="l"/>
              </a:tabLst>
            </a:pPr>
            <a:r>
              <a:rPr lang="ru-RU" sz="1900" b="1">
                <a:solidFill>
                  <a:schemeClr val="tx2"/>
                </a:solidFill>
              </a:rPr>
              <a:t>Сбор фактических данных текущего состояния процесса</a:t>
            </a:r>
          </a:p>
        </p:txBody>
      </p:sp>
      <p:sp>
        <p:nvSpPr>
          <p:cNvPr id="136" name="Rectangle 13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075" y="1174750"/>
            <a:ext cx="4913313" cy="2809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7" name="Rectangle 14"/>
          <p:cNvSpPr txBox="1"/>
          <p:nvPr>
            <p:custDataLst>
              <p:tags r:id="rId6"/>
            </p:custDataLst>
          </p:nvPr>
        </p:nvSpPr>
        <p:spPr>
          <a:xfrm>
            <a:off x="782638" y="1243013"/>
            <a:ext cx="350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Мониторинг </a:t>
            </a:r>
            <a:r>
              <a:rPr lang="ru-RU" sz="10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по каждому этапу процесса</a:t>
            </a:r>
            <a:endParaRPr lang="ru-RU" sz="1000" b="1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138" name="Rectangle 137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5127625" y="1182688"/>
            <a:ext cx="3673475" cy="2825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ectangle 1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284804" y="1237678"/>
            <a:ext cx="2794149" cy="15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619633" lvl="5" indent="0" algn="ctr">
              <a:buFont typeface="Arial" charset="0"/>
              <a:buNone/>
              <a:defRPr/>
            </a:pP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Анализ </a:t>
            </a:r>
            <a:r>
              <a:rPr lang="ru-RU" sz="10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и решение проблем</a:t>
            </a:r>
            <a:endParaRPr lang="ru-RU" sz="1000" b="1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224" name="Rectangle 223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5125243" y="1141039"/>
            <a:ext cx="3678237" cy="504609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4466" name="AutoShape 250"/>
          <p:cNvSpPr>
            <a:spLocks noChangeArrowheads="1"/>
          </p:cNvSpPr>
          <p:nvPr/>
        </p:nvSpPr>
        <p:spPr bwMode="auto">
          <a:xfrm>
            <a:off x="5543550" y="1492250"/>
            <a:ext cx="1262063" cy="17145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" anchor="b">
            <a:spAutoFit/>
          </a:bodyPr>
          <a:lstStyle/>
          <a:p>
            <a:pPr algn="ctr"/>
            <a:r>
              <a:rPr lang="ru-RU" sz="1000" b="1"/>
              <a:t>Проблема</a:t>
            </a:r>
          </a:p>
        </p:txBody>
      </p:sp>
      <p:sp>
        <p:nvSpPr>
          <p:cNvPr id="274467" name="Rectangle 2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5491162" y="4524594"/>
            <a:ext cx="14859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затратность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времени педагогов на подготовку и посещение мероприятий в рамках организации работы по решению годовых   задач ДОУ.</a:t>
            </a:r>
            <a:endParaRPr lang="ru-RU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4469" name="AutoShape 250"/>
          <p:cNvSpPr>
            <a:spLocks noChangeArrowheads="1"/>
          </p:cNvSpPr>
          <p:nvPr/>
        </p:nvSpPr>
        <p:spPr bwMode="auto">
          <a:xfrm>
            <a:off x="7154863" y="1497013"/>
            <a:ext cx="1671637" cy="173037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" anchor="b">
            <a:spAutoFit/>
          </a:bodyPr>
          <a:lstStyle/>
          <a:p>
            <a:r>
              <a:rPr lang="ru-RU" sz="1000" b="1"/>
              <a:t>Предлагаемые решения</a:t>
            </a:r>
          </a:p>
        </p:txBody>
      </p:sp>
      <p:sp>
        <p:nvSpPr>
          <p:cNvPr id="274470" name="Rectangle 2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7079406" y="4538724"/>
            <a:ext cx="16176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Сокращение времени педагогов на подготовку и посещение мероприятий в рамках организации работы по  решению годовых задач ДОУ.</a:t>
            </a:r>
          </a:p>
        </p:txBody>
      </p:sp>
      <p:sp>
        <p:nvSpPr>
          <p:cNvPr id="274471" name="Rectangle 21"/>
          <p:cNvSpPr txBox="1">
            <a:spLocks/>
          </p:cNvSpPr>
          <p:nvPr/>
        </p:nvSpPr>
        <p:spPr bwMode="auto">
          <a:xfrm>
            <a:off x="5449888" y="3259457"/>
            <a:ext cx="1658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>
              <a:buSzPct val="125000"/>
              <a:buFont typeface="Arial" charset="0"/>
              <a:buNone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Лишняя транспортировка методических пособий и материалов;</a:t>
            </a:r>
            <a:endParaRPr lang="en-US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4472" name="Rectangle 21"/>
          <p:cNvSpPr txBox="1">
            <a:spLocks/>
          </p:cNvSpPr>
          <p:nvPr/>
        </p:nvSpPr>
        <p:spPr bwMode="auto">
          <a:xfrm>
            <a:off x="7034213" y="2753405"/>
            <a:ext cx="16160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Aft>
                <a:spcPts val="800"/>
              </a:spcAft>
              <a:buClr>
                <a:schemeClr val="tx2"/>
              </a:buClr>
            </a:pPr>
            <a:r>
              <a:rPr 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Исключение лишних перемещений.</a:t>
            </a:r>
          </a:p>
        </p:txBody>
      </p:sp>
      <p:sp>
        <p:nvSpPr>
          <p:cNvPr id="197" name="10-конечная звезда 196"/>
          <p:cNvSpPr/>
          <p:nvPr>
            <p:custDataLst>
              <p:tags r:id="rId12"/>
            </p:custDataLst>
          </p:nvPr>
        </p:nvSpPr>
        <p:spPr>
          <a:xfrm>
            <a:off x="5136255" y="1799564"/>
            <a:ext cx="287338" cy="2159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8" name="10-конечная звезда 197"/>
          <p:cNvSpPr/>
          <p:nvPr/>
        </p:nvSpPr>
        <p:spPr>
          <a:xfrm>
            <a:off x="5160067" y="2712470"/>
            <a:ext cx="287338" cy="2159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300" name="10-конечная звезда 299"/>
          <p:cNvSpPr/>
          <p:nvPr>
            <p:custDataLst>
              <p:tags r:id="rId13"/>
            </p:custDataLst>
          </p:nvPr>
        </p:nvSpPr>
        <p:spPr>
          <a:xfrm>
            <a:off x="5284788" y="941388"/>
            <a:ext cx="287337" cy="2159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№</a:t>
            </a:r>
          </a:p>
        </p:txBody>
      </p:sp>
      <p:sp>
        <p:nvSpPr>
          <p:cNvPr id="274476" name="Rectangle 2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5614988" y="968375"/>
            <a:ext cx="34702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defTabSz="895350">
              <a:buClr>
                <a:schemeClr val="tx2"/>
              </a:buClr>
              <a:buSzPct val="125000"/>
              <a:buFont typeface="Arial" charset="0"/>
              <a:buNone/>
            </a:pPr>
            <a:r>
              <a:rPr lang="ru-RU" sz="1000" b="1"/>
              <a:t>Проблема (нумерация сквозная для всего проекта)</a:t>
            </a:r>
          </a:p>
        </p:txBody>
      </p:sp>
      <p:sp>
        <p:nvSpPr>
          <p:cNvPr id="199" name="10-конечная звезда 198"/>
          <p:cNvSpPr/>
          <p:nvPr>
            <p:custDataLst>
              <p:tags r:id="rId15"/>
            </p:custDataLst>
          </p:nvPr>
        </p:nvSpPr>
        <p:spPr>
          <a:xfrm>
            <a:off x="5148263" y="3861065"/>
            <a:ext cx="301625" cy="26352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2" name="10-конечная звезда 61"/>
          <p:cNvSpPr/>
          <p:nvPr/>
        </p:nvSpPr>
        <p:spPr>
          <a:xfrm>
            <a:off x="5148263" y="3231667"/>
            <a:ext cx="276225" cy="223838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69" name="10-конечная звезда 68"/>
          <p:cNvSpPr/>
          <p:nvPr/>
        </p:nvSpPr>
        <p:spPr>
          <a:xfrm>
            <a:off x="5155305" y="4437354"/>
            <a:ext cx="292100" cy="28416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592673"/>
              </p:ext>
            </p:extLst>
          </p:nvPr>
        </p:nvGraphicFramePr>
        <p:xfrm>
          <a:off x="92075" y="1465263"/>
          <a:ext cx="4912171" cy="474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96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Разработка и подготовка педагогами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открытых занятий (беседы и т.д.) с детьми.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 часов 55 минут</a:t>
                      </a:r>
                      <a:endParaRPr kumimoji="0" lang="ru-RU" sz="1050" b="1" i="0" u="none" strike="noStrike" kern="1200" cap="all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и выбор форм работы с детьми: темы, названия занятия, формулировок целей и задач в заданной образовательной области или по данной проблеме, постановка воспитательных,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здоровьесберегающих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коррекционных задач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час 30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.Изучение нормативных документов, научно-методической литературы по проблеме, по конкретной образовательной области;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часа 40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.Изучение опыта работы по данной проблеме или образовательной области в системе дошкольного образования РФ;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час 30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.Изучение опыта работы по данной проблеме или образовательной области в системе образования региона;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час 30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.Актуализация знаний методики по данной проблеме или образовательной области;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часа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.Отбор программного содержания, методов, приемов и технологий в данной образовательной области;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час 30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.Разработка плана, хода занятия, конспекта педагогического мероприятия, его написание;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часа 15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.Согласование и утверждение конспекта педагогического мероприятия с методистом;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.Предварительная работа с детьми в данной образовательной области;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часа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.Подбор и изготовление: дидактического, наглядного, демонстрационного и раздаточного материала и необходимого оборудования (разработка презентаций, слайд-шоу, видеороликов, мультфильмов, мультимедийной техники, мебели и др.);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часов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.Подготовка и организация помещения для проведения педагогического мероприятия с детьми; 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минут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4488" name="Rectangle 21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5559423" y="2754602"/>
            <a:ext cx="14636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Лишние перемещения по блокам, кабинетам ДОУ;</a:t>
            </a:r>
          </a:p>
        </p:txBody>
      </p:sp>
      <p:sp>
        <p:nvSpPr>
          <p:cNvPr id="274489" name="Прямоугольник 13"/>
          <p:cNvSpPr>
            <a:spLocks noChangeArrowheads="1"/>
          </p:cNvSpPr>
          <p:nvPr/>
        </p:nvSpPr>
        <p:spPr bwMode="auto">
          <a:xfrm>
            <a:off x="7015932" y="3231667"/>
            <a:ext cx="1703388" cy="5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900"/>
              </a:lnSpc>
              <a:spcBef>
                <a:spcPts val="600"/>
              </a:spcBef>
            </a:pPr>
            <a:r>
              <a:rPr 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Исключение лишней транспортировки методических  пособий и материалов.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4491" name="Rectangle 21"/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5472906" y="3934350"/>
            <a:ext cx="1730375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Напряженный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эмоциональный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 работников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ДОУ.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4493" name="Прямоугольник 14"/>
          <p:cNvSpPr>
            <a:spLocks noChangeArrowheads="1"/>
          </p:cNvSpPr>
          <p:nvPr/>
        </p:nvSpPr>
        <p:spPr bwMode="auto">
          <a:xfrm>
            <a:off x="7138670" y="3857759"/>
            <a:ext cx="16891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Снятие напряжённости труда педагогических работников в ДОУ</a:t>
            </a:r>
          </a:p>
        </p:txBody>
      </p:sp>
      <p:sp>
        <p:nvSpPr>
          <p:cNvPr id="274494" name="Rectangle 21"/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5444490" y="1813300"/>
            <a:ext cx="1557337" cy="6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</a:rPr>
              <a:t>Бессистемность хранения методических, демонстрационных материалов в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</a:rPr>
              <a:t>кабинетах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</a:rPr>
              <a:t>ДОУ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</a:rPr>
              <a:t>;</a:t>
            </a:r>
            <a:endParaRPr lang="ru-RU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91802" y="1774212"/>
            <a:ext cx="18346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  <a:spcAft>
                <a:spcPts val="800"/>
              </a:spcAft>
              <a:defRPr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Упорядочено место хранения (девайс) необходимого методического материала для педагогов по решению педагогических    задач;</a:t>
            </a:r>
          </a:p>
        </p:txBody>
      </p:sp>
      <p:sp>
        <p:nvSpPr>
          <p:cNvPr id="35" name="10-конечная звезда 34"/>
          <p:cNvSpPr/>
          <p:nvPr>
            <p:custDataLst>
              <p:tags r:id="rId19"/>
            </p:custDataLst>
          </p:nvPr>
        </p:nvSpPr>
        <p:spPr>
          <a:xfrm>
            <a:off x="5155305" y="5468466"/>
            <a:ext cx="268288" cy="239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4497" name="Прямоугольник 2"/>
          <p:cNvSpPr>
            <a:spLocks noChangeArrowheads="1"/>
          </p:cNvSpPr>
          <p:nvPr/>
        </p:nvSpPr>
        <p:spPr bwMode="auto">
          <a:xfrm>
            <a:off x="5238750" y="5437452"/>
            <a:ext cx="18700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Работа по повышению профессиональной компетентности</a:t>
            </a:r>
            <a:r>
              <a:rPr lang="ru-RU" sz="1000" dirty="0"/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строится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без учета профессионального уровня педагогов</a:t>
            </a:r>
            <a:r>
              <a:rPr lang="ru-RU" dirty="0"/>
              <a:t>.</a:t>
            </a:r>
          </a:p>
        </p:txBody>
      </p:sp>
      <p:sp>
        <p:nvSpPr>
          <p:cNvPr id="274498" name="Rectangle 67"/>
          <p:cNvSpPr>
            <a:spLocks noChangeArrowheads="1"/>
          </p:cNvSpPr>
          <p:nvPr/>
        </p:nvSpPr>
        <p:spPr bwMode="auto">
          <a:xfrm>
            <a:off x="6923200" y="5396236"/>
            <a:ext cx="19954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latin typeface="Times New Roman" pitchFamily="18" charset="0"/>
              </a:rPr>
              <a:t>Определение индивидуального маршрута самообразования педагогов в соответствии с уровнем профессиональной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компетентности.</a:t>
            </a:r>
            <a:endParaRPr lang="ru-RU" sz="10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35" name="Object 27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79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Picture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7343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168400" y="192088"/>
            <a:ext cx="6953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95350">
              <a:tabLst>
                <a:tab pos="357188" algn="l"/>
              </a:tabLst>
            </a:pPr>
            <a:r>
              <a:rPr lang="ru-RU" sz="1900" b="1">
                <a:solidFill>
                  <a:schemeClr val="tx2"/>
                </a:solidFill>
              </a:rPr>
              <a:t>Сбор фактических данных текущего состояния процесса</a:t>
            </a:r>
          </a:p>
        </p:txBody>
      </p:sp>
      <p:sp>
        <p:nvSpPr>
          <p:cNvPr id="136" name="Rectangle 13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77788" y="1065213"/>
            <a:ext cx="5040312" cy="2825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7" name="Rectangle 14"/>
          <p:cNvSpPr txBox="1"/>
          <p:nvPr>
            <p:custDataLst>
              <p:tags r:id="rId6"/>
            </p:custDataLst>
          </p:nvPr>
        </p:nvSpPr>
        <p:spPr>
          <a:xfrm>
            <a:off x="782638" y="1133475"/>
            <a:ext cx="35004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Мониторинг </a:t>
            </a:r>
            <a:r>
              <a:rPr lang="ru-RU" sz="10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по каждому этапу процесса</a:t>
            </a:r>
            <a:endParaRPr lang="ru-RU" sz="1000" b="1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138" name="Rectangle 137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5199063" y="1209675"/>
            <a:ext cx="3706812" cy="2825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ectangle 1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284804" y="1237678"/>
            <a:ext cx="2794149" cy="15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619633" lvl="5" indent="0" algn="ctr">
              <a:buFont typeface="Arial" charset="0"/>
              <a:buNone/>
              <a:defRPr/>
            </a:pP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Анализ </a:t>
            </a:r>
            <a:r>
              <a:rPr lang="ru-RU" sz="10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и решение проблем</a:t>
            </a:r>
            <a:endParaRPr lang="ru-RU" sz="1000" b="1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224" name="Rectangle 223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5191125" y="1201738"/>
            <a:ext cx="3706813" cy="46958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3443" name="AutoShape 250"/>
          <p:cNvSpPr>
            <a:spLocks noChangeArrowheads="1"/>
          </p:cNvSpPr>
          <p:nvPr/>
        </p:nvSpPr>
        <p:spPr bwMode="auto">
          <a:xfrm>
            <a:off x="5543550" y="1492250"/>
            <a:ext cx="1262063" cy="17145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" anchor="b">
            <a:spAutoFit/>
          </a:bodyPr>
          <a:lstStyle/>
          <a:p>
            <a:pPr algn="ctr"/>
            <a:r>
              <a:rPr lang="ru-RU" sz="1000" b="1"/>
              <a:t>Проблема</a:t>
            </a:r>
          </a:p>
        </p:txBody>
      </p:sp>
      <p:sp>
        <p:nvSpPr>
          <p:cNvPr id="273444" name="Rectangle 2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5493210" y="4550809"/>
            <a:ext cx="162083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затратность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времени педагогов на подготовку и посещение мероприятий в рамках организации работы по решению годовых   задач ДОУ.</a:t>
            </a:r>
            <a:endParaRPr lang="ru-RU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3446" name="AutoShape 250"/>
          <p:cNvSpPr>
            <a:spLocks noChangeArrowheads="1"/>
          </p:cNvSpPr>
          <p:nvPr/>
        </p:nvSpPr>
        <p:spPr bwMode="auto">
          <a:xfrm>
            <a:off x="7251700" y="1504950"/>
            <a:ext cx="1671638" cy="17145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" anchor="b">
            <a:spAutoFit/>
          </a:bodyPr>
          <a:lstStyle/>
          <a:p>
            <a:r>
              <a:rPr lang="ru-RU" sz="1000" b="1"/>
              <a:t>Предлагаемые решения</a:t>
            </a:r>
          </a:p>
        </p:txBody>
      </p:sp>
      <p:sp>
        <p:nvSpPr>
          <p:cNvPr id="273447" name="Rectangle 2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7017299" y="4550809"/>
            <a:ext cx="16176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Сокращение времени педагогов на подготовку и посещение мероприятий в рамках организации работы по  решению годовых задач ДОУ.</a:t>
            </a:r>
          </a:p>
        </p:txBody>
      </p:sp>
      <p:sp>
        <p:nvSpPr>
          <p:cNvPr id="273448" name="Rectangle 21"/>
          <p:cNvSpPr txBox="1">
            <a:spLocks/>
          </p:cNvSpPr>
          <p:nvPr/>
        </p:nvSpPr>
        <p:spPr bwMode="auto">
          <a:xfrm>
            <a:off x="5543550" y="3635148"/>
            <a:ext cx="165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>
              <a:buSzPct val="125000"/>
              <a:buFont typeface="Arial" charset="0"/>
              <a:buNone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Лишняя транспортировка методических пособий и материалов;</a:t>
            </a:r>
            <a:endParaRPr lang="en-US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5" name="Rectangle 21"/>
          <p:cNvSpPr txBox="1">
            <a:spLocks/>
          </p:cNvSpPr>
          <p:nvPr/>
        </p:nvSpPr>
        <p:spPr>
          <a:xfrm>
            <a:off x="7192644" y="2993144"/>
            <a:ext cx="16160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ts val="1000"/>
              </a:lnSpc>
              <a:spcAft>
                <a:spcPts val="800"/>
              </a:spcAft>
              <a:defRPr/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лишних 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перемещений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10-конечная звезда 196"/>
          <p:cNvSpPr/>
          <p:nvPr>
            <p:custDataLst>
              <p:tags r:id="rId12"/>
            </p:custDataLst>
          </p:nvPr>
        </p:nvSpPr>
        <p:spPr>
          <a:xfrm>
            <a:off x="5226843" y="1945260"/>
            <a:ext cx="287338" cy="217488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8" name="10-конечная звезда 197"/>
          <p:cNvSpPr/>
          <p:nvPr/>
        </p:nvSpPr>
        <p:spPr>
          <a:xfrm>
            <a:off x="5232757" y="2921264"/>
            <a:ext cx="287338" cy="28206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300" name="10-конечная звезда 299"/>
          <p:cNvSpPr/>
          <p:nvPr>
            <p:custDataLst>
              <p:tags r:id="rId13"/>
            </p:custDataLst>
          </p:nvPr>
        </p:nvSpPr>
        <p:spPr>
          <a:xfrm>
            <a:off x="5284788" y="941388"/>
            <a:ext cx="287337" cy="2159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№</a:t>
            </a:r>
          </a:p>
        </p:txBody>
      </p:sp>
      <p:sp>
        <p:nvSpPr>
          <p:cNvPr id="273453" name="Rectangle 2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5614988" y="968375"/>
            <a:ext cx="34702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defTabSz="895350">
              <a:buClr>
                <a:schemeClr val="tx2"/>
              </a:buClr>
              <a:buSzPct val="125000"/>
              <a:buFont typeface="Arial" charset="0"/>
              <a:buNone/>
            </a:pPr>
            <a:r>
              <a:rPr lang="ru-RU" sz="1000" b="1"/>
              <a:t>Проблема (нумерация сквозная для всего проекта)</a:t>
            </a:r>
          </a:p>
        </p:txBody>
      </p:sp>
      <p:sp>
        <p:nvSpPr>
          <p:cNvPr id="62" name="10-конечная звезда 61"/>
          <p:cNvSpPr/>
          <p:nvPr/>
        </p:nvSpPr>
        <p:spPr>
          <a:xfrm>
            <a:off x="5226843" y="3617446"/>
            <a:ext cx="277813" cy="257689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69" name="10-конечная звезда 68"/>
          <p:cNvSpPr/>
          <p:nvPr/>
        </p:nvSpPr>
        <p:spPr>
          <a:xfrm>
            <a:off x="5225255" y="4519360"/>
            <a:ext cx="290513" cy="28575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82995"/>
              </p:ext>
            </p:extLst>
          </p:nvPr>
        </p:nvGraphicFramePr>
        <p:xfrm>
          <a:off x="92075" y="1382713"/>
          <a:ext cx="5022350" cy="4917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171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Подготовка методиста (старшего воспитателя)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к проведению семинара (консультации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26 часов 40 минут  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плана организационно-методической работы на текущий месяц, координация плана работы на текущий месяц с планом работы ДОУ на текущий год. Согласование и уточнение дат мероприятий с социальными партнерами;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минут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.Согласование и утверждение текущего плана на месяц на малом аппаратном совещании, утверждение календаря мероприятий;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минут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.Проведение оперативного совещания с педагогами ДОУ и информирование о запланированных мероприятиях, сроках их реализации, сроках выполнения и ответственных лицах;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минут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Оформление и размещение на информационном стенде текущего плана работы на месяц;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минут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.Изучение научных подходов и теоретических обоснований по проблеме посредством методической литературы и электронных ресурсов;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часа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.Изучение опыта работы по данной проблеме в системе дошкольного образования РФ;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минут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.Изучение опыта работы по данной проблеме в системе образования региона;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минут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.Актуализация знаний методики по данной проблеме;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30 минут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.Систематизация и классификация полученной информации и материалов;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20 минут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.Разработка практических заданий для педагогов (анкеты, педагогические ситуации, тесты, проблемные вопросы, викторины, деловые игры и др.);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 30 минут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.Разработка теоретического материала (памятки, консультации, выступления, лекции и др.);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часов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.Иллюстрация и наглядное моделирование теоретического материала) разработка презентаций, видеороликов, слайд-шоу);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часов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.Подбор и изготовление наглядного демонстрационного материала по проблеме;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.Оформление выставки, демонстрационных залов: а) методической литературы по проблеме;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опытов работы системы дошкольного образования РФ и региона; с) дидактических материалов, игровых пособий и игрушек, демонстрационных систем;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.Подготовка лекционного зала, организация рабочего места лектора и слушателей;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минут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3462" name="Rectangle 21"/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5563869" y="2975347"/>
            <a:ext cx="1552075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Лишние перемещения по блокам, кабинетам ДОУ;</a:t>
            </a:r>
          </a:p>
        </p:txBody>
      </p:sp>
      <p:sp>
        <p:nvSpPr>
          <p:cNvPr id="273463" name="Прямоугольник 13"/>
          <p:cNvSpPr>
            <a:spLocks noChangeArrowheads="1"/>
          </p:cNvSpPr>
          <p:nvPr/>
        </p:nvSpPr>
        <p:spPr bwMode="auto">
          <a:xfrm>
            <a:off x="7183132" y="3619636"/>
            <a:ext cx="1703387" cy="5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900"/>
              </a:lnSpc>
              <a:spcBef>
                <a:spcPts val="600"/>
              </a:spcBef>
            </a:pPr>
            <a:r>
              <a:rPr 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Исключение лишней транспортировки методических  пособий и материалов.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3464" name="Rectangle 21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5514181" y="1931742"/>
            <a:ext cx="1557338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</a:rPr>
              <a:t>Бессистемность хранения методических, демонстрационных материалов в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</a:rPr>
              <a:t>кабинетах ДОУ</a:t>
            </a:r>
            <a:endParaRPr lang="ru-RU" sz="1000" b="1" dirty="0">
              <a:solidFill>
                <a:srgbClr val="000000"/>
              </a:solidFill>
            </a:endParaRPr>
          </a:p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19926" y="1892097"/>
            <a:ext cx="1804987" cy="7335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000"/>
              </a:lnSpc>
              <a:spcAft>
                <a:spcPts val="800"/>
              </a:spcAft>
              <a:defRPr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Упорядочено место хранения (девайс) необходимого методического материала для педагогов по решению педагогических    задач;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486" name="Object 30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31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75488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168400" y="192088"/>
            <a:ext cx="6953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95350">
              <a:tabLst>
                <a:tab pos="357188" algn="l"/>
              </a:tabLst>
            </a:pPr>
            <a:r>
              <a:rPr lang="ru-RU" sz="1900" b="1">
                <a:solidFill>
                  <a:schemeClr val="tx2"/>
                </a:solidFill>
              </a:rPr>
              <a:t>Сбор фактических данных текущего состояния процесса</a:t>
            </a:r>
          </a:p>
        </p:txBody>
      </p:sp>
      <p:sp>
        <p:nvSpPr>
          <p:cNvPr id="136" name="Rectangle 13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075" y="1174750"/>
            <a:ext cx="3725863" cy="2809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7" name="Rectangle 14"/>
          <p:cNvSpPr txBox="1"/>
          <p:nvPr>
            <p:custDataLst>
              <p:tags r:id="rId6"/>
            </p:custDataLst>
          </p:nvPr>
        </p:nvSpPr>
        <p:spPr>
          <a:xfrm>
            <a:off x="342900" y="1217613"/>
            <a:ext cx="350043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Мониторинг </a:t>
            </a:r>
            <a:r>
              <a:rPr lang="ru-RU" sz="10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по каждому этапу процесса</a:t>
            </a:r>
            <a:endParaRPr lang="ru-RU" sz="1000" b="1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138" name="Rectangle 137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4068763" y="1182688"/>
            <a:ext cx="4770437" cy="2825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ectangle 1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885166" y="1237678"/>
            <a:ext cx="2794149" cy="15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619633" lvl="5" indent="0" algn="ctr">
              <a:buFont typeface="Arial" charset="0"/>
              <a:buNone/>
              <a:defRPr/>
            </a:pP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Анализ </a:t>
            </a:r>
            <a:r>
              <a:rPr lang="ru-RU" sz="10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и решение проблем</a:t>
            </a:r>
            <a:endParaRPr lang="ru-RU" sz="1000" b="1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224" name="Rectangle 223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4080023" y="1197285"/>
            <a:ext cx="4770437" cy="507333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5494" name="AutoShape 250"/>
          <p:cNvSpPr>
            <a:spLocks noChangeArrowheads="1"/>
          </p:cNvSpPr>
          <p:nvPr/>
        </p:nvSpPr>
        <p:spPr bwMode="auto">
          <a:xfrm>
            <a:off x="4841875" y="1457325"/>
            <a:ext cx="1262063" cy="173038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" anchor="b">
            <a:spAutoFit/>
          </a:bodyPr>
          <a:lstStyle/>
          <a:p>
            <a:pPr algn="ctr"/>
            <a:r>
              <a:rPr lang="ru-RU" sz="1000" b="1"/>
              <a:t>Проблема</a:t>
            </a:r>
          </a:p>
        </p:txBody>
      </p:sp>
      <p:sp>
        <p:nvSpPr>
          <p:cNvPr id="275495" name="Rectangle 2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4445579" y="2603589"/>
            <a:ext cx="2316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затратность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времени педагогов на подготовку и посещение мероприятий в рамках организации работы по решению годовых   задач ДОУ.</a:t>
            </a:r>
            <a:endParaRPr lang="ru-RU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5496" name="AutoShape 250"/>
          <p:cNvSpPr>
            <a:spLocks noChangeArrowheads="1"/>
          </p:cNvSpPr>
          <p:nvPr/>
        </p:nvSpPr>
        <p:spPr bwMode="auto">
          <a:xfrm>
            <a:off x="7154863" y="1497013"/>
            <a:ext cx="1671637" cy="173037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" anchor="b">
            <a:spAutoFit/>
          </a:bodyPr>
          <a:lstStyle/>
          <a:p>
            <a:r>
              <a:rPr lang="ru-RU" sz="1000" b="1"/>
              <a:t>Предлагаемые решения</a:t>
            </a:r>
          </a:p>
        </p:txBody>
      </p:sp>
      <p:sp>
        <p:nvSpPr>
          <p:cNvPr id="275497" name="Rectangle 2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6857444" y="2607673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Сокращение времени педагогов на подготовку и посещение мероприятий в рамках организации работы по  решению годовых задач ДОУ.</a:t>
            </a:r>
          </a:p>
        </p:txBody>
      </p:sp>
      <p:sp>
        <p:nvSpPr>
          <p:cNvPr id="275498" name="Rectangle 21"/>
          <p:cNvSpPr txBox="1">
            <a:spLocks/>
          </p:cNvSpPr>
          <p:nvPr/>
        </p:nvSpPr>
        <p:spPr bwMode="auto">
          <a:xfrm>
            <a:off x="4414043" y="2165551"/>
            <a:ext cx="2255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>
              <a:buSzPct val="125000"/>
              <a:buFont typeface="Arial" charset="0"/>
              <a:buNone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Напряженный эмоциональный фон работников ДОУ;</a:t>
            </a:r>
            <a:endParaRPr lang="en-US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5499" name="Rectangle 21"/>
          <p:cNvSpPr txBox="1">
            <a:spLocks/>
          </p:cNvSpPr>
          <p:nvPr/>
        </p:nvSpPr>
        <p:spPr bwMode="auto">
          <a:xfrm>
            <a:off x="6845300" y="2154612"/>
            <a:ext cx="189865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Aft>
                <a:spcPts val="800"/>
              </a:spcAft>
              <a:buClr>
                <a:schemeClr val="tx2"/>
              </a:buClr>
            </a:pPr>
            <a:r>
              <a:rPr lang="ru-RU" sz="1000" dirty="0">
                <a:latin typeface="Times New Roman" pitchFamily="18" charset="0"/>
                <a:ea typeface="Arial Unicode MS"/>
                <a:cs typeface="Times New Roman" pitchFamily="18" charset="0"/>
              </a:rPr>
              <a:t>Снятие напряжённости труда педагогических работников в ДОУ</a:t>
            </a:r>
          </a:p>
        </p:txBody>
      </p:sp>
      <p:sp>
        <p:nvSpPr>
          <p:cNvPr id="197" name="10-конечная звезда 196"/>
          <p:cNvSpPr/>
          <p:nvPr>
            <p:custDataLst>
              <p:tags r:id="rId12"/>
            </p:custDataLst>
          </p:nvPr>
        </p:nvSpPr>
        <p:spPr>
          <a:xfrm>
            <a:off x="4095017" y="1694929"/>
            <a:ext cx="287337" cy="2159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8" name="10-конечная звезда 197"/>
          <p:cNvSpPr/>
          <p:nvPr/>
        </p:nvSpPr>
        <p:spPr>
          <a:xfrm>
            <a:off x="4106542" y="2167583"/>
            <a:ext cx="322262" cy="22225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0" name="10-конечная звезда 299"/>
          <p:cNvSpPr/>
          <p:nvPr>
            <p:custDataLst>
              <p:tags r:id="rId13"/>
            </p:custDataLst>
          </p:nvPr>
        </p:nvSpPr>
        <p:spPr>
          <a:xfrm>
            <a:off x="5284788" y="941388"/>
            <a:ext cx="287337" cy="2159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№</a:t>
            </a:r>
          </a:p>
        </p:txBody>
      </p:sp>
      <p:sp>
        <p:nvSpPr>
          <p:cNvPr id="275503" name="Rectangle 2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5614988" y="968375"/>
            <a:ext cx="34702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defTabSz="895350">
              <a:buClr>
                <a:schemeClr val="tx2"/>
              </a:buClr>
              <a:buSzPct val="125000"/>
              <a:buFont typeface="Arial" charset="0"/>
              <a:buNone/>
            </a:pPr>
            <a:r>
              <a:rPr lang="ru-RU" sz="1000" b="1"/>
              <a:t>Проблема (нумерация сквозная для всего проекта)</a:t>
            </a:r>
          </a:p>
        </p:txBody>
      </p:sp>
      <p:sp>
        <p:nvSpPr>
          <p:cNvPr id="62" name="10-конечная звезда 61"/>
          <p:cNvSpPr/>
          <p:nvPr/>
        </p:nvSpPr>
        <p:spPr>
          <a:xfrm>
            <a:off x="4099780" y="4051529"/>
            <a:ext cx="277812" cy="223838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69" name="10-конечная звезда 68"/>
          <p:cNvSpPr/>
          <p:nvPr/>
        </p:nvSpPr>
        <p:spPr>
          <a:xfrm>
            <a:off x="4081464" y="2628067"/>
            <a:ext cx="310820" cy="250282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42440"/>
              </p:ext>
            </p:extLst>
          </p:nvPr>
        </p:nvGraphicFramePr>
        <p:xfrm>
          <a:off x="92075" y="1465264"/>
          <a:ext cx="3736224" cy="4809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098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9" name="Прямая соединительная линия 48"/>
          <p:cNvCxnSpPr/>
          <p:nvPr/>
        </p:nvCxnSpPr>
        <p:spPr>
          <a:xfrm>
            <a:off x="92075" y="3969058"/>
            <a:ext cx="3724762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513" name="Rectangle 21"/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4526756" y="4082409"/>
            <a:ext cx="1703876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Лишние перемещения по блокам,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кабинетах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ДОУ;</a:t>
            </a:r>
          </a:p>
        </p:txBody>
      </p:sp>
      <p:sp>
        <p:nvSpPr>
          <p:cNvPr id="275514" name="Прямоугольник 13"/>
          <p:cNvSpPr>
            <a:spLocks noChangeArrowheads="1"/>
          </p:cNvSpPr>
          <p:nvPr/>
        </p:nvSpPr>
        <p:spPr bwMode="auto">
          <a:xfrm>
            <a:off x="6618288" y="4050020"/>
            <a:ext cx="205898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  <a:spcBef>
                <a:spcPts val="60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Исключение лишних перемещений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068763" y="3950009"/>
            <a:ext cx="4770437" cy="19049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517" name="Прямоугольник 16"/>
          <p:cNvSpPr>
            <a:spLocks noChangeArrowheads="1"/>
          </p:cNvSpPr>
          <p:nvPr/>
        </p:nvSpPr>
        <p:spPr bwMode="auto">
          <a:xfrm>
            <a:off x="6750050" y="1717100"/>
            <a:ext cx="1927225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000"/>
              </a:lnSpc>
              <a:spcAft>
                <a:spcPts val="800"/>
              </a:spcAft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Исключение лишних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перемещений.</a:t>
            </a:r>
            <a:endParaRPr lang="ru-RU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5518" name="TextBox 6"/>
          <p:cNvSpPr txBox="1">
            <a:spLocks noChangeArrowheads="1"/>
          </p:cNvSpPr>
          <p:nvPr/>
        </p:nvSpPr>
        <p:spPr bwMode="auto">
          <a:xfrm>
            <a:off x="368300" y="1566863"/>
            <a:ext cx="3097213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000" b="1" cap="all" dirty="0">
                <a:latin typeface="+mn-lt"/>
                <a:cs typeface="Calibri" pitchFamily="34" charset="0"/>
              </a:rPr>
              <a:t>Проведение семинара </a:t>
            </a:r>
          </a:p>
          <a:p>
            <a:pPr algn="ctr">
              <a:lnSpc>
                <a:spcPct val="107000"/>
              </a:lnSpc>
            </a:pPr>
            <a:r>
              <a:rPr lang="ru-RU" sz="1000" b="1" cap="all" dirty="0">
                <a:latin typeface="+mn-lt"/>
                <a:cs typeface="Calibri" pitchFamily="34" charset="0"/>
              </a:rPr>
              <a:t>в методический день     </a:t>
            </a:r>
          </a:p>
          <a:p>
            <a:pPr algn="ctr">
              <a:lnSpc>
                <a:spcPct val="107000"/>
              </a:lnSpc>
            </a:pPr>
            <a:r>
              <a:rPr lang="ru-RU" sz="1000" b="1" cap="all" dirty="0">
                <a:latin typeface="+mn-lt"/>
                <a:cs typeface="Calibri" pitchFamily="34" charset="0"/>
              </a:rPr>
              <a:t> (среда)</a:t>
            </a:r>
          </a:p>
          <a:p>
            <a:pPr algn="ctr">
              <a:lnSpc>
                <a:spcPct val="107000"/>
              </a:lnSpc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3 часа</a:t>
            </a:r>
            <a:endParaRPr lang="ru-RU" sz="1050" cap="all" dirty="0">
              <a:solidFill>
                <a:srgbClr val="FF0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75519" name="TextBox 37"/>
          <p:cNvSpPr txBox="1">
            <a:spLocks noChangeArrowheads="1"/>
          </p:cNvSpPr>
          <p:nvPr/>
        </p:nvSpPr>
        <p:spPr bwMode="auto">
          <a:xfrm>
            <a:off x="368300" y="4022725"/>
            <a:ext cx="3095625" cy="8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000" b="1" cap="all" dirty="0">
                <a:latin typeface="+mn-lt"/>
                <a:cs typeface="Calibri" pitchFamily="34" charset="0"/>
              </a:rPr>
              <a:t>Открытый просмотр </a:t>
            </a:r>
          </a:p>
          <a:p>
            <a:pPr algn="ctr">
              <a:lnSpc>
                <a:spcPct val="107000"/>
              </a:lnSpc>
            </a:pPr>
            <a:r>
              <a:rPr lang="ru-RU" sz="1000" b="1" cap="all" dirty="0">
                <a:latin typeface="+mn-lt"/>
                <a:cs typeface="Calibri" pitchFamily="34" charset="0"/>
              </a:rPr>
              <a:t>педагогических мероприятий</a:t>
            </a:r>
          </a:p>
          <a:p>
            <a:pPr algn="ctr">
              <a:lnSpc>
                <a:spcPct val="107000"/>
              </a:lnSpc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1 час 30 минут</a:t>
            </a:r>
          </a:p>
          <a:p>
            <a:pPr algn="ctr">
              <a:lnSpc>
                <a:spcPct val="107000"/>
              </a:lnSpc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5521" name="Rectangle 21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4622818" y="1748831"/>
            <a:ext cx="1917700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Лишние перемещения по блокам,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кабинетам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ДОУ;</a:t>
            </a:r>
          </a:p>
        </p:txBody>
      </p:sp>
      <p:sp>
        <p:nvSpPr>
          <p:cNvPr id="42" name="10-конечная звезда 41"/>
          <p:cNvSpPr/>
          <p:nvPr/>
        </p:nvSpPr>
        <p:spPr>
          <a:xfrm>
            <a:off x="4126705" y="4484992"/>
            <a:ext cx="287338" cy="2159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5524" name="Rectangle 21"/>
          <p:cNvSpPr txBox="1">
            <a:spLocks/>
          </p:cNvSpPr>
          <p:nvPr/>
        </p:nvSpPr>
        <p:spPr bwMode="auto">
          <a:xfrm>
            <a:off x="4514544" y="4484857"/>
            <a:ext cx="1716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>
              <a:buSzPct val="125000"/>
              <a:buFont typeface="Arial" charset="0"/>
              <a:buNone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Напряженный эмоциональный фон работников ДОУ;</a:t>
            </a:r>
            <a:endParaRPr lang="en-US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5525" name="Rectangle 21"/>
          <p:cNvSpPr txBox="1">
            <a:spLocks/>
          </p:cNvSpPr>
          <p:nvPr/>
        </p:nvSpPr>
        <p:spPr bwMode="auto">
          <a:xfrm>
            <a:off x="6686550" y="4499428"/>
            <a:ext cx="20574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Aft>
                <a:spcPts val="800"/>
              </a:spcAft>
              <a:buClr>
                <a:schemeClr val="tx2"/>
              </a:buClr>
            </a:pPr>
            <a:r>
              <a:rPr lang="ru-RU" sz="1000" dirty="0">
                <a:latin typeface="Times New Roman" pitchFamily="18" charset="0"/>
                <a:ea typeface="Arial Unicode MS"/>
                <a:cs typeface="Times New Roman" pitchFamily="18" charset="0"/>
              </a:rPr>
              <a:t>Снятие напряжённости труда педагогических работников в ДОУ</a:t>
            </a:r>
          </a:p>
        </p:txBody>
      </p:sp>
      <p:sp>
        <p:nvSpPr>
          <p:cNvPr id="45" name="10-конечная звезда 44"/>
          <p:cNvSpPr/>
          <p:nvPr>
            <p:custDataLst>
              <p:tags r:id="rId17"/>
            </p:custDataLst>
          </p:nvPr>
        </p:nvSpPr>
        <p:spPr>
          <a:xfrm>
            <a:off x="4081463" y="5041421"/>
            <a:ext cx="287337" cy="2159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5527" name="Rectangle 21"/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4424990" y="4916410"/>
            <a:ext cx="219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затратность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времени педагогов на подготовку и посещение мероприятий в рамках организации работы по решению годовых   задач ДОУ.</a:t>
            </a:r>
            <a:endParaRPr lang="ru-RU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5528" name="Rectangle 21"/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6675438" y="4936720"/>
            <a:ext cx="2085975" cy="6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Сокращение времени педагогов на подготовку и посещение мероприятий в рамках организации работы по  решению годовых задач ДОУ.</a:t>
            </a:r>
          </a:p>
        </p:txBody>
      </p:sp>
      <p:sp>
        <p:nvSpPr>
          <p:cNvPr id="48" name="10-конечная звезда 47"/>
          <p:cNvSpPr/>
          <p:nvPr>
            <p:custDataLst>
              <p:tags r:id="rId20"/>
            </p:custDataLst>
          </p:nvPr>
        </p:nvSpPr>
        <p:spPr>
          <a:xfrm>
            <a:off x="4096786" y="3297206"/>
            <a:ext cx="332018" cy="219657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5530" name="Прямоугольник 9"/>
          <p:cNvSpPr>
            <a:spLocks noChangeArrowheads="1"/>
          </p:cNvSpPr>
          <p:nvPr/>
        </p:nvSpPr>
        <p:spPr bwMode="auto">
          <a:xfrm>
            <a:off x="4314825" y="3242122"/>
            <a:ext cx="2371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Работа по повышению профессиональной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компетентности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строится без учета профессионального уровня педагогов.</a:t>
            </a:r>
          </a:p>
        </p:txBody>
      </p:sp>
      <p:sp>
        <p:nvSpPr>
          <p:cNvPr id="50" name="10-конечная звезда 49"/>
          <p:cNvSpPr/>
          <p:nvPr>
            <p:custDataLst>
              <p:tags r:id="rId21"/>
            </p:custDataLst>
          </p:nvPr>
        </p:nvSpPr>
        <p:spPr>
          <a:xfrm>
            <a:off x="4080023" y="5718942"/>
            <a:ext cx="334020" cy="23812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5532" name="Прямоугольник 10"/>
          <p:cNvSpPr>
            <a:spLocks noChangeArrowheads="1"/>
          </p:cNvSpPr>
          <p:nvPr/>
        </p:nvSpPr>
        <p:spPr bwMode="auto">
          <a:xfrm>
            <a:off x="4290218" y="5577921"/>
            <a:ext cx="2365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Работа по повышению профессиональной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компетентности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строится без учета профессионального уровня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педагогов.</a:t>
            </a:r>
          </a:p>
        </p:txBody>
      </p:sp>
      <p:sp>
        <p:nvSpPr>
          <p:cNvPr id="275533" name="Rectangle 78"/>
          <p:cNvSpPr>
            <a:spLocks noChangeArrowheads="1"/>
          </p:cNvSpPr>
          <p:nvPr/>
        </p:nvSpPr>
        <p:spPr bwMode="auto">
          <a:xfrm>
            <a:off x="6526221" y="5611431"/>
            <a:ext cx="23844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itchFamily="18" charset="0"/>
              </a:rPr>
              <a:t>Определение индивидуального маршрута самообразования педагогов в соответствии с уровнем профессиональной </a:t>
            </a:r>
            <a:r>
              <a:rPr lang="ru-RU" sz="1000" dirty="0" smtClean="0">
                <a:latin typeface="Times New Roman" pitchFamily="18" charset="0"/>
              </a:rPr>
              <a:t>компетентности.</a:t>
            </a:r>
            <a:endParaRPr lang="ru-RU" sz="1000" dirty="0">
              <a:latin typeface="Times New Roman" pitchFamily="18" charset="0"/>
            </a:endParaRPr>
          </a:p>
        </p:txBody>
      </p:sp>
      <p:sp>
        <p:nvSpPr>
          <p:cNvPr id="275534" name="Rectangle 79"/>
          <p:cNvSpPr>
            <a:spLocks noChangeArrowheads="1"/>
          </p:cNvSpPr>
          <p:nvPr/>
        </p:nvSpPr>
        <p:spPr bwMode="auto">
          <a:xfrm>
            <a:off x="6546143" y="3261172"/>
            <a:ext cx="2408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itchFamily="18" charset="0"/>
              </a:rPr>
              <a:t>Определение индивидуального маршрута самообразования педагогов </a:t>
            </a:r>
            <a:endParaRPr lang="ru-RU" sz="1000" dirty="0" smtClean="0">
              <a:latin typeface="Times New Roman" pitchFamily="18" charset="0"/>
            </a:endParaRPr>
          </a:p>
          <a:p>
            <a:pPr algn="ctr"/>
            <a:r>
              <a:rPr lang="ru-RU" sz="1000" dirty="0" smtClean="0">
                <a:latin typeface="Times New Roman" pitchFamily="18" charset="0"/>
              </a:rPr>
              <a:t>в </a:t>
            </a:r>
            <a:r>
              <a:rPr lang="ru-RU" sz="1000" dirty="0">
                <a:latin typeface="Times New Roman" pitchFamily="18" charset="0"/>
              </a:rPr>
              <a:t>соответствии с уровнем профессиональной </a:t>
            </a:r>
            <a:r>
              <a:rPr lang="ru-RU" sz="1000" dirty="0" smtClean="0">
                <a:latin typeface="Times New Roman" pitchFamily="18" charset="0"/>
              </a:rPr>
              <a:t>компетентности.</a:t>
            </a:r>
            <a:endParaRPr lang="ru-RU" sz="1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6" name="Object 26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9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76508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168400" y="192088"/>
            <a:ext cx="6953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95350">
              <a:tabLst>
                <a:tab pos="357188" algn="l"/>
              </a:tabLst>
            </a:pPr>
            <a:r>
              <a:rPr lang="ru-RU" sz="1900" b="1">
                <a:solidFill>
                  <a:schemeClr val="tx2"/>
                </a:solidFill>
              </a:rPr>
              <a:t>Сбор фактических данных текущего состояния процесса</a:t>
            </a:r>
          </a:p>
        </p:txBody>
      </p:sp>
      <p:sp>
        <p:nvSpPr>
          <p:cNvPr id="136" name="Rectangle 13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103188" y="986886"/>
            <a:ext cx="4739445" cy="2825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7" name="Rectangle 14"/>
          <p:cNvSpPr txBox="1"/>
          <p:nvPr>
            <p:custDataLst>
              <p:tags r:id="rId6"/>
            </p:custDataLst>
          </p:nvPr>
        </p:nvSpPr>
        <p:spPr>
          <a:xfrm>
            <a:off x="782638" y="1051179"/>
            <a:ext cx="350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Мониторинг </a:t>
            </a:r>
            <a:r>
              <a:rPr lang="ru-RU" sz="10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по каждому этапу процесса</a:t>
            </a:r>
            <a:endParaRPr lang="ru-RU" sz="1000" b="1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138" name="Rectangle 137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4973638" y="1138238"/>
            <a:ext cx="3865562" cy="2825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ectangle 1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366907" y="1175640"/>
            <a:ext cx="2794149" cy="15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619633" lvl="5" indent="0" algn="ctr">
              <a:buFont typeface="Arial" charset="0"/>
              <a:buNone/>
              <a:defRPr/>
            </a:pP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Анализ </a:t>
            </a:r>
            <a:r>
              <a:rPr lang="ru-RU" sz="10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и решение проблем</a:t>
            </a:r>
            <a:endParaRPr lang="ru-RU" sz="1000" b="1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224" name="Rectangle 223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4964113" y="1138239"/>
            <a:ext cx="3875087" cy="387738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6514" name="AutoShape 250"/>
          <p:cNvSpPr>
            <a:spLocks noChangeArrowheads="1"/>
          </p:cNvSpPr>
          <p:nvPr/>
        </p:nvSpPr>
        <p:spPr bwMode="auto">
          <a:xfrm>
            <a:off x="5543550" y="1492250"/>
            <a:ext cx="1262063" cy="17145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" anchor="b">
            <a:spAutoFit/>
          </a:bodyPr>
          <a:lstStyle/>
          <a:p>
            <a:pPr algn="ctr"/>
            <a:r>
              <a:rPr lang="ru-RU" sz="1000" b="1"/>
              <a:t>Проблема</a:t>
            </a:r>
          </a:p>
        </p:txBody>
      </p:sp>
      <p:sp>
        <p:nvSpPr>
          <p:cNvPr id="276515" name="Rectangle 2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5354760" y="2984073"/>
            <a:ext cx="1697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затратность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времени педагогов на подготовку и посещение мероприятий в рамках организации работы по решению годовых   задач ДОУ.</a:t>
            </a:r>
            <a:endParaRPr lang="ru-RU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17" name="AutoShape 250"/>
          <p:cNvSpPr>
            <a:spLocks noChangeArrowheads="1"/>
          </p:cNvSpPr>
          <p:nvPr/>
        </p:nvSpPr>
        <p:spPr bwMode="auto">
          <a:xfrm>
            <a:off x="7154863" y="1497013"/>
            <a:ext cx="1671637" cy="173037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" anchor="b">
            <a:spAutoFit/>
          </a:bodyPr>
          <a:lstStyle/>
          <a:p>
            <a:r>
              <a:rPr lang="ru-RU" sz="1000" b="1"/>
              <a:t>Предлагаемые решения</a:t>
            </a:r>
          </a:p>
        </p:txBody>
      </p:sp>
      <p:sp>
        <p:nvSpPr>
          <p:cNvPr id="276518" name="Rectangle 2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7154863" y="2984072"/>
            <a:ext cx="16176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Сокращение времени педагогов на подготовку и посещение мероприятий в рамках организации работы по  решению годовых задач ДОУ.</a:t>
            </a:r>
          </a:p>
        </p:txBody>
      </p:sp>
      <p:sp>
        <p:nvSpPr>
          <p:cNvPr id="276519" name="Rectangle 21"/>
          <p:cNvSpPr txBox="1">
            <a:spLocks/>
          </p:cNvSpPr>
          <p:nvPr/>
        </p:nvSpPr>
        <p:spPr bwMode="auto">
          <a:xfrm>
            <a:off x="5289513" y="2356430"/>
            <a:ext cx="177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>
              <a:buSzPct val="125000"/>
              <a:buFont typeface="Arial" charset="0"/>
              <a:buNone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Напряженный эмоциональный фон работников ДОУ;</a:t>
            </a:r>
          </a:p>
          <a:p>
            <a:pPr marL="0" lvl="1" algn="just">
              <a:buSzPct val="125000"/>
              <a:buFont typeface="Arial" charset="0"/>
              <a:buNone/>
            </a:pPr>
            <a:endParaRPr lang="en-US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20" name="Rectangle 21"/>
          <p:cNvSpPr txBox="1">
            <a:spLocks/>
          </p:cNvSpPr>
          <p:nvPr/>
        </p:nvSpPr>
        <p:spPr bwMode="auto">
          <a:xfrm>
            <a:off x="7182643" y="2363464"/>
            <a:ext cx="16160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Aft>
                <a:spcPts val="800"/>
              </a:spcAft>
              <a:buClr>
                <a:schemeClr val="tx2"/>
              </a:buClr>
            </a:pPr>
            <a:r>
              <a:rPr lang="ru-RU" sz="1000" dirty="0">
                <a:latin typeface="Times New Roman" pitchFamily="18" charset="0"/>
                <a:ea typeface="Arial Unicode MS"/>
                <a:cs typeface="Times New Roman" pitchFamily="18" charset="0"/>
              </a:rPr>
              <a:t>Снятие напряжённости труда педагогических работников в </a:t>
            </a:r>
            <a:r>
              <a:rPr lang="ru-RU" sz="100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ДОУ.</a:t>
            </a:r>
            <a:endParaRPr lang="ru-RU" sz="1000" dirty="0"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  <p:sp>
        <p:nvSpPr>
          <p:cNvPr id="197" name="10-конечная звезда 196"/>
          <p:cNvSpPr/>
          <p:nvPr>
            <p:custDataLst>
              <p:tags r:id="rId12"/>
            </p:custDataLst>
          </p:nvPr>
        </p:nvSpPr>
        <p:spPr>
          <a:xfrm>
            <a:off x="4988942" y="1708017"/>
            <a:ext cx="332753" cy="254535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8" name="10-конечная звезда 197"/>
          <p:cNvSpPr/>
          <p:nvPr/>
        </p:nvSpPr>
        <p:spPr>
          <a:xfrm>
            <a:off x="4973638" y="2266727"/>
            <a:ext cx="338482" cy="29471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00" name="10-конечная звезда 299"/>
          <p:cNvSpPr/>
          <p:nvPr>
            <p:custDataLst>
              <p:tags r:id="rId13"/>
            </p:custDataLst>
          </p:nvPr>
        </p:nvSpPr>
        <p:spPr>
          <a:xfrm>
            <a:off x="5205413" y="912813"/>
            <a:ext cx="287337" cy="2159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№</a:t>
            </a:r>
          </a:p>
        </p:txBody>
      </p:sp>
      <p:sp>
        <p:nvSpPr>
          <p:cNvPr id="276524" name="Rectangle 2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5543550" y="900113"/>
            <a:ext cx="34702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defTabSz="895350">
              <a:buClr>
                <a:schemeClr val="tx2"/>
              </a:buClr>
              <a:buSzPct val="125000"/>
              <a:buFont typeface="Arial" charset="0"/>
              <a:buNone/>
            </a:pPr>
            <a:r>
              <a:rPr lang="ru-RU" sz="1000" b="1"/>
              <a:t>Проблема (нумерация сквозная для всего проекта)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65579"/>
              </p:ext>
            </p:extLst>
          </p:nvPr>
        </p:nvGraphicFramePr>
        <p:xfrm>
          <a:off x="93817" y="1279525"/>
          <a:ext cx="4748816" cy="5073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8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00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Тематический контроль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all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часов</a:t>
                      </a:r>
                      <a:endParaRPr kumimoji="0" lang="ru-RU" sz="1050" b="0" i="0" u="none" strike="noStrike" kern="1200" cap="all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плана проведения тематического контроля;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</a:t>
                      </a:r>
                      <a:endParaRPr kumimoji="0" lang="ru-RU" sz="9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.Согласование и утверждение плана на малом аппаратном совещании, утверждение сроков проведения, ответственных лиц;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минут</a:t>
                      </a:r>
                      <a:endParaRPr kumimoji="0" lang="ru-RU" sz="9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.Издание приказа;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минут</a:t>
                      </a:r>
                      <a:endParaRPr kumimoji="0" lang="ru-RU" sz="9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.Разработка инструментария для выявления уровня состояния работы по проблеме во всех направлениях, определение критериев оценки;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часов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 разработка карты контроля для выявления уровня профессиональной компетенции педагогов;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разработка карты контроля для определения соответствия РППС требованиям ФГОС ДО;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с) разработка карты контроля для выявления уровня развития детей;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разработка карты контроля для определения уровня работы с родителями;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е) разработка карты контроля для определения соответствия ведения и заполнения документации требованиям;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.Мониторинг состояния организации работы по проблеме по всем направлениям;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часов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 выявление уровня компетенции педагогов – теоретических знаний, практических умений (проведение анкетирования, тестирования, посещение занятий, беседы с педагогами);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определение соответствия РППС требованиям ФГОС ДО (конкурс на лучшую организацию уголков (центров) по проблеме);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с) определение уровня работы с родителями (посещение мероприятий с родителями, беседы, просмотр сайта (обращений в интернет-приемную);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выявление уровня развития детей (анализ детских творческих работ, беседы с детьми, наблюдения за воспитателями);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е) определение соответствия ведения и заполнения документации требованиям(проверка плана образовательной деятельности, журнала инструктажей с детьми, протоколов родительских собраний и материалов к ним, папок по работе с родителями);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9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.Систематизация и анализ уровня состояния работы в ДОУ по проблеме;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kumimoji="0" lang="ru-RU" sz="9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532" name="Rectangle 21"/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5437981" y="1771650"/>
            <a:ext cx="14636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Лишние перемещения по блокам, кабинетам ДОУ;</a:t>
            </a:r>
          </a:p>
        </p:txBody>
      </p:sp>
      <p:sp>
        <p:nvSpPr>
          <p:cNvPr id="276533" name="Прямоугольник 13"/>
          <p:cNvSpPr>
            <a:spLocks noChangeArrowheads="1"/>
          </p:cNvSpPr>
          <p:nvPr/>
        </p:nvSpPr>
        <p:spPr bwMode="auto">
          <a:xfrm>
            <a:off x="7017940" y="1758950"/>
            <a:ext cx="17049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900"/>
              </a:lnSpc>
              <a:spcBef>
                <a:spcPts val="60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Исключение лишних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перемещений.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10-конечная звезда 38"/>
          <p:cNvSpPr/>
          <p:nvPr/>
        </p:nvSpPr>
        <p:spPr>
          <a:xfrm>
            <a:off x="4973638" y="2934130"/>
            <a:ext cx="316352" cy="304239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sp>
        <p:nvSpPr>
          <p:cNvPr id="276537" name="Прямоугольник 2"/>
          <p:cNvSpPr>
            <a:spLocks noChangeArrowheads="1"/>
          </p:cNvSpPr>
          <p:nvPr/>
        </p:nvSpPr>
        <p:spPr bwMode="auto">
          <a:xfrm>
            <a:off x="5236730" y="3958728"/>
            <a:ext cx="178121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Работа по повышению профессиональной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компетентности строится без учета профессионального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уровня педагогов</a:t>
            </a:r>
          </a:p>
        </p:txBody>
      </p:sp>
      <p:sp>
        <p:nvSpPr>
          <p:cNvPr id="29" name="10-конечная звезда 28"/>
          <p:cNvSpPr/>
          <p:nvPr/>
        </p:nvSpPr>
        <p:spPr>
          <a:xfrm>
            <a:off x="4997178" y="3994038"/>
            <a:ext cx="357582" cy="284163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76539" name="TextBox 4"/>
          <p:cNvSpPr txBox="1">
            <a:spLocks noChangeArrowheads="1"/>
          </p:cNvSpPr>
          <p:nvPr/>
        </p:nvSpPr>
        <p:spPr bwMode="auto">
          <a:xfrm>
            <a:off x="6943852" y="3991554"/>
            <a:ext cx="19621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Определение индивидуального маршрута самообразования педагогов в соответствии с уровнем профессиональной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компетентности.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529" name="Object 25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2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25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7753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168400" y="192088"/>
            <a:ext cx="69532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95350">
              <a:tabLst>
                <a:tab pos="357188" algn="l"/>
              </a:tabLst>
            </a:pPr>
            <a:r>
              <a:rPr lang="ru-RU" sz="1900" b="1">
                <a:solidFill>
                  <a:schemeClr val="tx2"/>
                </a:solidFill>
              </a:rPr>
              <a:t>Сбор фактических данных текущего состояния процесса</a:t>
            </a:r>
          </a:p>
        </p:txBody>
      </p:sp>
      <p:sp>
        <p:nvSpPr>
          <p:cNvPr id="136" name="Rectangle 13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075" y="1174750"/>
            <a:ext cx="4291013" cy="2809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7" name="Rectangle 14"/>
          <p:cNvSpPr txBox="1"/>
          <p:nvPr>
            <p:custDataLst>
              <p:tags r:id="rId6"/>
            </p:custDataLst>
          </p:nvPr>
        </p:nvSpPr>
        <p:spPr>
          <a:xfrm>
            <a:off x="782638" y="1243013"/>
            <a:ext cx="3500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Мониторинг </a:t>
            </a:r>
            <a:r>
              <a:rPr lang="ru-RU" sz="10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по каждому этапу процесса</a:t>
            </a:r>
            <a:endParaRPr lang="ru-RU" sz="1000" b="1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138" name="Rectangle 137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4498975" y="1182688"/>
            <a:ext cx="4340225" cy="2825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ectangle 1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284804" y="1237678"/>
            <a:ext cx="2794149" cy="15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619633" lvl="5" indent="0" algn="ctr">
              <a:buFont typeface="Arial" charset="0"/>
              <a:buNone/>
              <a:defRPr/>
            </a:pPr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Анализ </a:t>
            </a:r>
            <a:r>
              <a:rPr lang="ru-RU" sz="10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+mn-cs"/>
              </a:rPr>
              <a:t>и решение проблем</a:t>
            </a:r>
            <a:endParaRPr lang="ru-RU" sz="1000" b="1" dirty="0">
              <a:solidFill>
                <a:schemeClr val="tx2">
                  <a:lumMod val="75000"/>
                  <a:lumOff val="25000"/>
                </a:schemeClr>
              </a:solidFill>
              <a:cs typeface="+mn-cs"/>
            </a:endParaRPr>
          </a:p>
        </p:txBody>
      </p:sp>
      <p:sp>
        <p:nvSpPr>
          <p:cNvPr id="224" name="Rectangle 223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4498975" y="1201738"/>
            <a:ext cx="4340225" cy="51641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7537" name="AutoShape 250"/>
          <p:cNvSpPr>
            <a:spLocks noChangeArrowheads="1"/>
          </p:cNvSpPr>
          <p:nvPr/>
        </p:nvSpPr>
        <p:spPr bwMode="auto">
          <a:xfrm>
            <a:off x="5543550" y="1492250"/>
            <a:ext cx="1262063" cy="17145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" anchor="b">
            <a:spAutoFit/>
          </a:bodyPr>
          <a:lstStyle/>
          <a:p>
            <a:pPr algn="ctr"/>
            <a:r>
              <a:rPr lang="ru-RU" sz="1000" b="1"/>
              <a:t>Проблема</a:t>
            </a:r>
          </a:p>
        </p:txBody>
      </p:sp>
      <p:sp>
        <p:nvSpPr>
          <p:cNvPr id="277538" name="Rectangle 2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4895850" y="3030676"/>
            <a:ext cx="2008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затратность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времени педагогов на подготовку и посещение мероприятий в рамках организации работы по решению годовых   задач ДОУ.</a:t>
            </a:r>
            <a:endParaRPr lang="ru-RU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7539" name="AutoShape 250"/>
          <p:cNvSpPr>
            <a:spLocks noChangeArrowheads="1"/>
          </p:cNvSpPr>
          <p:nvPr/>
        </p:nvSpPr>
        <p:spPr bwMode="auto">
          <a:xfrm>
            <a:off x="7154863" y="1497013"/>
            <a:ext cx="1671637" cy="173037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8288" anchor="b">
            <a:spAutoFit/>
          </a:bodyPr>
          <a:lstStyle/>
          <a:p>
            <a:r>
              <a:rPr lang="ru-RU" sz="1000" b="1"/>
              <a:t>Предлагаемые решения</a:t>
            </a:r>
          </a:p>
        </p:txBody>
      </p:sp>
      <p:sp>
        <p:nvSpPr>
          <p:cNvPr id="277540" name="Rectangle 2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6909132" y="3038537"/>
            <a:ext cx="185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Сокращение времени педагогов на подготовку и посещение мероприятий в рамках организации работы по  решению годовых задач ДОУ.</a:t>
            </a:r>
          </a:p>
        </p:txBody>
      </p:sp>
      <p:sp>
        <p:nvSpPr>
          <p:cNvPr id="277541" name="Rectangle 21"/>
          <p:cNvSpPr txBox="1">
            <a:spLocks/>
          </p:cNvSpPr>
          <p:nvPr/>
        </p:nvSpPr>
        <p:spPr bwMode="auto">
          <a:xfrm>
            <a:off x="4959531" y="1836738"/>
            <a:ext cx="1674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>
              <a:buSzPct val="125000"/>
              <a:buFont typeface="Arial" charset="0"/>
              <a:buNone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Лишние перемещения по блока, кабинетам ДОУ</a:t>
            </a:r>
            <a:endParaRPr lang="en-US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7542" name="Rectangle 21"/>
          <p:cNvSpPr txBox="1">
            <a:spLocks/>
          </p:cNvSpPr>
          <p:nvPr/>
        </p:nvSpPr>
        <p:spPr bwMode="auto">
          <a:xfrm>
            <a:off x="6809527" y="1837697"/>
            <a:ext cx="188118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lnSpc>
                <a:spcPts val="9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Исключение лишней транспортировки методических  пособий и материалов.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7" name="10-конечная звезда 196"/>
          <p:cNvSpPr/>
          <p:nvPr>
            <p:custDataLst>
              <p:tags r:id="rId12"/>
            </p:custDataLst>
          </p:nvPr>
        </p:nvSpPr>
        <p:spPr>
          <a:xfrm>
            <a:off x="4547032" y="1822450"/>
            <a:ext cx="287337" cy="2159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8" name="10-конечная звезда 197"/>
          <p:cNvSpPr/>
          <p:nvPr/>
        </p:nvSpPr>
        <p:spPr>
          <a:xfrm>
            <a:off x="4544451" y="2387601"/>
            <a:ext cx="322263" cy="22225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300" name="10-конечная звезда 299"/>
          <p:cNvSpPr/>
          <p:nvPr>
            <p:custDataLst>
              <p:tags r:id="rId13"/>
            </p:custDataLst>
          </p:nvPr>
        </p:nvSpPr>
        <p:spPr>
          <a:xfrm>
            <a:off x="5284788" y="941388"/>
            <a:ext cx="287337" cy="2159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№</a:t>
            </a:r>
          </a:p>
        </p:txBody>
      </p:sp>
      <p:sp>
        <p:nvSpPr>
          <p:cNvPr id="277546" name="Rectangle 21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5614988" y="968375"/>
            <a:ext cx="34702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defTabSz="895350">
              <a:buClr>
                <a:schemeClr val="tx2"/>
              </a:buClr>
              <a:buSzPct val="125000"/>
              <a:buFont typeface="Arial" charset="0"/>
              <a:buNone/>
            </a:pPr>
            <a:r>
              <a:rPr lang="ru-RU" sz="1000" b="1"/>
              <a:t>Проблема (нумерация сквозная для всего проекта)</a:t>
            </a:r>
          </a:p>
        </p:txBody>
      </p:sp>
      <p:sp>
        <p:nvSpPr>
          <p:cNvPr id="62" name="10-конечная звезда 61"/>
          <p:cNvSpPr/>
          <p:nvPr/>
        </p:nvSpPr>
        <p:spPr>
          <a:xfrm>
            <a:off x="4532251" y="4066382"/>
            <a:ext cx="276225" cy="223837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25756"/>
              </p:ext>
            </p:extLst>
          </p:nvPr>
        </p:nvGraphicFramePr>
        <p:xfrm>
          <a:off x="112713" y="1465263"/>
          <a:ext cx="4270375" cy="4900613"/>
        </p:xfrm>
        <a:graphic>
          <a:graphicData uri="http://schemas.openxmlformats.org/drawingml/2006/table">
            <a:tbl>
              <a:tblPr/>
              <a:tblGrid>
                <a:gridCol w="4270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0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Подготовка к педсовету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6 часов 10 минут</a:t>
                      </a:r>
                      <a:endParaRPr kumimoji="0" lang="ru-RU" sz="1050" b="0" i="0" u="none" strike="noStrike" cap="all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.Разработка плана проведения педагогического совета учреждения;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 минут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.Согласование и утверждение плана на малом аппаратном совещании, утверждение ответственных лиц;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 минут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.Оформление и размещение на информационном стенде плана проведения и даты педагогического совета;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минут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.Издание приказа о проведении педагогического совета;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 минут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Разработка справки по результатам анализа состояния работы учреждения по проблеме;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часа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.Сопровождение, оказание консультативной помощи ответственными лицами в подготовке к выступлениям на педагогическом совете;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час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.Подготовка места и необходимого оборудования для проведения педагогического совета учреждения;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 минут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9" name="Прямая соединительная линия 48"/>
          <p:cNvCxnSpPr/>
          <p:nvPr/>
        </p:nvCxnSpPr>
        <p:spPr>
          <a:xfrm>
            <a:off x="103188" y="3800475"/>
            <a:ext cx="4270375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556" name="Rectangle 21"/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4916392" y="4047849"/>
            <a:ext cx="1790197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Лишние перемещения по блокам, кабинетам ДОУ;</a:t>
            </a:r>
          </a:p>
        </p:txBody>
      </p:sp>
      <p:sp>
        <p:nvSpPr>
          <p:cNvPr id="277557" name="Прямоугольник 13"/>
          <p:cNvSpPr>
            <a:spLocks noChangeArrowheads="1"/>
          </p:cNvSpPr>
          <p:nvPr/>
        </p:nvSpPr>
        <p:spPr bwMode="auto">
          <a:xfrm>
            <a:off x="6822476" y="4047849"/>
            <a:ext cx="190658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900"/>
              </a:lnSpc>
              <a:spcBef>
                <a:spcPts val="60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Исключение лишних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перемещений.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449763" y="3795713"/>
            <a:ext cx="4389437" cy="4762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561" name="TextBox 37"/>
          <p:cNvSpPr txBox="1">
            <a:spLocks noChangeArrowheads="1"/>
          </p:cNvSpPr>
          <p:nvPr/>
        </p:nvSpPr>
        <p:spPr bwMode="auto">
          <a:xfrm>
            <a:off x="585788" y="4290219"/>
            <a:ext cx="3095625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050" b="1" cap="all" dirty="0">
                <a:solidFill>
                  <a:srgbClr val="000000"/>
                </a:solidFill>
                <a:latin typeface="+mn-lt"/>
                <a:cs typeface="Calibri" pitchFamily="34" charset="0"/>
              </a:rPr>
              <a:t>Педагогический </a:t>
            </a:r>
          </a:p>
          <a:p>
            <a:pPr algn="ctr">
              <a:lnSpc>
                <a:spcPct val="107000"/>
              </a:lnSpc>
            </a:pPr>
            <a:r>
              <a:rPr lang="ru-RU" sz="1050" b="1" cap="all" dirty="0">
                <a:solidFill>
                  <a:srgbClr val="000000"/>
                </a:solidFill>
                <a:latin typeface="+mn-lt"/>
                <a:cs typeface="Calibri" pitchFamily="34" charset="0"/>
              </a:rPr>
              <a:t>с</a:t>
            </a:r>
            <a:r>
              <a:rPr lang="ru-RU" sz="1050" b="1" cap="all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овет</a:t>
            </a:r>
            <a:endParaRPr lang="ru-RU" sz="1050" b="1" cap="all" dirty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2 часа</a:t>
            </a:r>
          </a:p>
        </p:txBody>
      </p:sp>
      <p:sp>
        <p:nvSpPr>
          <p:cNvPr id="42" name="10-конечная звезда 41"/>
          <p:cNvSpPr/>
          <p:nvPr/>
        </p:nvSpPr>
        <p:spPr>
          <a:xfrm>
            <a:off x="4513263" y="4740441"/>
            <a:ext cx="287337" cy="2159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7566" name="Rectangle 21"/>
          <p:cNvSpPr txBox="1">
            <a:spLocks/>
          </p:cNvSpPr>
          <p:nvPr/>
        </p:nvSpPr>
        <p:spPr bwMode="auto">
          <a:xfrm>
            <a:off x="4864100" y="4730750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>
              <a:buSzPct val="125000"/>
              <a:buFont typeface="Arial" charset="0"/>
              <a:buNone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Напряженный эмоциональный фон работников ДОУ;</a:t>
            </a:r>
            <a:endParaRPr lang="en-US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7567" name="Rectangle 21"/>
          <p:cNvSpPr txBox="1">
            <a:spLocks/>
          </p:cNvSpPr>
          <p:nvPr/>
        </p:nvSpPr>
        <p:spPr bwMode="auto">
          <a:xfrm>
            <a:off x="6951678" y="4730750"/>
            <a:ext cx="18145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Aft>
                <a:spcPts val="800"/>
              </a:spcAft>
              <a:buClr>
                <a:schemeClr val="tx2"/>
              </a:buClr>
            </a:pPr>
            <a:r>
              <a:rPr lang="ru-RU" sz="1000" dirty="0">
                <a:latin typeface="Times New Roman" pitchFamily="18" charset="0"/>
                <a:ea typeface="Arial Unicode MS"/>
                <a:cs typeface="Times New Roman" pitchFamily="18" charset="0"/>
              </a:rPr>
              <a:t>Снятие напряжённости труда педагогических работников в </a:t>
            </a:r>
            <a:r>
              <a:rPr lang="ru-RU" sz="1000" dirty="0" smtClean="0">
                <a:latin typeface="Times New Roman" pitchFamily="18" charset="0"/>
                <a:ea typeface="Arial Unicode MS"/>
                <a:cs typeface="Times New Roman" pitchFamily="18" charset="0"/>
              </a:rPr>
              <a:t>ДОУ.</a:t>
            </a:r>
            <a:endParaRPr lang="ru-RU" sz="1000" dirty="0"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  <p:sp>
        <p:nvSpPr>
          <p:cNvPr id="45" name="10-конечная звезда 44"/>
          <p:cNvSpPr/>
          <p:nvPr>
            <p:custDataLst>
              <p:tags r:id="rId16"/>
            </p:custDataLst>
          </p:nvPr>
        </p:nvSpPr>
        <p:spPr>
          <a:xfrm>
            <a:off x="4500562" y="5457825"/>
            <a:ext cx="287338" cy="215900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7569" name="Rectangle 21"/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4810865" y="5353050"/>
            <a:ext cx="1998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затратность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времени педагогов на подготовку и посещение мероприятий в рамках организации работы по решению годовых   задач ДОУ.</a:t>
            </a:r>
            <a:endParaRPr lang="ru-RU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7570" name="Rectangle 21"/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6951678" y="5385995"/>
            <a:ext cx="1814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Сокращение времени педагогов на подготовку и посещение мероприятий в рамках организации работы по  решению годовых задач ДОУ.</a:t>
            </a:r>
          </a:p>
        </p:txBody>
      </p:sp>
      <p:sp>
        <p:nvSpPr>
          <p:cNvPr id="277571" name="Прямоугольник 2"/>
          <p:cNvSpPr>
            <a:spLocks noChangeArrowheads="1"/>
          </p:cNvSpPr>
          <p:nvPr/>
        </p:nvSpPr>
        <p:spPr bwMode="auto">
          <a:xfrm>
            <a:off x="4768237" y="2317805"/>
            <a:ext cx="2057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Лишняя транспортировка методических пособий и материалов;</a:t>
            </a:r>
            <a:endParaRPr lang="en-US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" name="10-конечная звезда 51"/>
          <p:cNvSpPr/>
          <p:nvPr/>
        </p:nvSpPr>
        <p:spPr>
          <a:xfrm>
            <a:off x="4553360" y="3001624"/>
            <a:ext cx="276225" cy="223837"/>
          </a:xfrm>
          <a:prstGeom prst="star10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cs typeface="Arial" charset="0"/>
              </a:rPr>
              <a:t>5</a:t>
            </a:r>
          </a:p>
        </p:txBody>
      </p:sp>
      <p:sp>
        <p:nvSpPr>
          <p:cNvPr id="54" name="Rectangle 21"/>
          <p:cNvSpPr txBox="1">
            <a:spLocks/>
          </p:cNvSpPr>
          <p:nvPr/>
        </p:nvSpPr>
        <p:spPr>
          <a:xfrm>
            <a:off x="6909712" y="2428294"/>
            <a:ext cx="17700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ts val="1000"/>
              </a:lnSpc>
              <a:spcAft>
                <a:spcPts val="800"/>
              </a:spcAft>
              <a:defRPr/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лишних 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перемещений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72" name="Object 20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1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1" y="91912"/>
            <a:ext cx="7132452" cy="769441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1800" dirty="0" smtClean="0"/>
              <a:t>Карта целевого </a:t>
            </a:r>
            <a:r>
              <a:rPr lang="ru-RU" sz="1800" dirty="0"/>
              <a:t>состояния </a:t>
            </a:r>
            <a:r>
              <a:rPr lang="ru-RU" sz="1800" dirty="0" smtClean="0"/>
              <a:t>процесса </a:t>
            </a:r>
            <a:r>
              <a:rPr lang="ru-RU" sz="1600" b="0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0" dirty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ПРОЦЕССА РАБОТЫ МЕТОДИЧЕСКОЙ СЛУЖБЫ ДОУ В РАМКАХ РЕШЕНИЯ </a:t>
            </a:r>
            <a:r>
              <a:rPr lang="ru-RU" sz="1600" b="0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ГОДОВЫХ </a:t>
            </a:r>
            <a:r>
              <a:rPr lang="ru-RU" sz="1600" b="0" dirty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 В МБДОУ ДЕТСКИЙ САД №85</a:t>
            </a:r>
            <a:r>
              <a:rPr lang="ru-RU" sz="1600" b="0" dirty="0" smtClean="0">
                <a:ln w="11113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sz="1600" dirty="0"/>
          </a:p>
        </p:txBody>
      </p:sp>
      <p:sp>
        <p:nvSpPr>
          <p:cNvPr id="165" name="Rectangle 41"/>
          <p:cNvSpPr txBox="1"/>
          <p:nvPr/>
        </p:nvSpPr>
        <p:spPr>
          <a:xfrm>
            <a:off x="1265041" y="860426"/>
            <a:ext cx="779501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cs typeface="+mn-cs"/>
              </a:rPr>
              <a:t>ИТОГО –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cs typeface="+mn-cs"/>
              </a:rPr>
              <a:t>6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cs typeface="+mn-cs"/>
              </a:rPr>
              <a:t> дней 2 часа 28 минут рабочего времени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31" name="Right Arrow 230"/>
          <p:cNvSpPr>
            <a:spLocks/>
          </p:cNvSpPr>
          <p:nvPr/>
        </p:nvSpPr>
        <p:spPr>
          <a:xfrm>
            <a:off x="2897188" y="1968500"/>
            <a:ext cx="263525" cy="331788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1" name="Right Arrow 240"/>
          <p:cNvSpPr>
            <a:spLocks/>
          </p:cNvSpPr>
          <p:nvPr/>
        </p:nvSpPr>
        <p:spPr>
          <a:xfrm>
            <a:off x="1973263" y="3763168"/>
            <a:ext cx="263525" cy="331788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6" name="Right Arrow 225"/>
          <p:cNvSpPr>
            <a:spLocks/>
          </p:cNvSpPr>
          <p:nvPr/>
        </p:nvSpPr>
        <p:spPr>
          <a:xfrm>
            <a:off x="1085850" y="2457990"/>
            <a:ext cx="263525" cy="3302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ight Arrow 264"/>
          <p:cNvSpPr>
            <a:spLocks/>
          </p:cNvSpPr>
          <p:nvPr/>
        </p:nvSpPr>
        <p:spPr>
          <a:xfrm>
            <a:off x="5791124" y="4468813"/>
            <a:ext cx="214312" cy="3302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9579" name="Rectangle 63"/>
          <p:cNvSpPr txBox="1">
            <a:spLocks noChangeArrowheads="1"/>
          </p:cNvSpPr>
          <p:nvPr/>
        </p:nvSpPr>
        <p:spPr bwMode="auto">
          <a:xfrm rot="10800000" flipV="1">
            <a:off x="4560856" y="5808742"/>
            <a:ext cx="22606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000"/>
              </a:lnSpc>
              <a:spcBef>
                <a:spcPts val="600"/>
              </a:spcBef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Сокращение  времени педагогов на подготовку и посещение   мероприятий в рамках организации работы по решению годовых   задач ДОУ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9580" name="Rectangle 63"/>
          <p:cNvSpPr txBox="1">
            <a:spLocks noChangeArrowheads="1"/>
          </p:cNvSpPr>
          <p:nvPr/>
        </p:nvSpPr>
        <p:spPr bwMode="auto">
          <a:xfrm>
            <a:off x="3243262" y="5665788"/>
            <a:ext cx="12207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Снятие напряженности труда педагогических работников в ДОУ</a:t>
            </a:r>
            <a:r>
              <a:rPr lang="ru-RU" sz="900" dirty="0"/>
              <a:t>.</a:t>
            </a:r>
          </a:p>
        </p:txBody>
      </p:sp>
      <p:sp>
        <p:nvSpPr>
          <p:cNvPr id="279581" name="Rectangle 63"/>
          <p:cNvSpPr txBox="1">
            <a:spLocks noChangeArrowheads="1"/>
          </p:cNvSpPr>
          <p:nvPr/>
        </p:nvSpPr>
        <p:spPr bwMode="auto">
          <a:xfrm>
            <a:off x="2003051" y="5763371"/>
            <a:ext cx="1250683" cy="5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5350">
              <a:lnSpc>
                <a:spcPts val="1000"/>
              </a:lnSpc>
              <a:spcBef>
                <a:spcPts val="600"/>
              </a:spcBef>
              <a:buClr>
                <a:schemeClr val="tx2"/>
              </a:buClr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Исключение лишней транспортировки методических пособий и материалов</a:t>
            </a:r>
          </a:p>
        </p:txBody>
      </p:sp>
      <p:cxnSp>
        <p:nvCxnSpPr>
          <p:cNvPr id="170" name="Straight Connector 216"/>
          <p:cNvCxnSpPr/>
          <p:nvPr/>
        </p:nvCxnSpPr>
        <p:spPr bwMode="auto">
          <a:xfrm>
            <a:off x="2212975" y="905986"/>
            <a:ext cx="4016375" cy="0"/>
          </a:xfrm>
          <a:prstGeom prst="line">
            <a:avLst/>
          </a:prstGeom>
          <a:ln w="19050">
            <a:gradFill flip="none" rotWithShape="1">
              <a:gsLst>
                <a:gs pos="76000">
                  <a:srgbClr val="91C1FE"/>
                </a:gs>
                <a:gs pos="21692">
                  <a:schemeClr val="tx2">
                    <a:lumMod val="25000"/>
                    <a:lumOff val="75000"/>
                  </a:schemeClr>
                </a:gs>
                <a:gs pos="0">
                  <a:schemeClr val="bg1"/>
                </a:gs>
                <a:gs pos="50000">
                  <a:schemeClr val="accent2">
                    <a:lumMod val="7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6038" y="1638300"/>
            <a:ext cx="1025524" cy="117724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latin typeface="+mn-lt"/>
                <a:cs typeface="+mn-cs"/>
              </a:rPr>
              <a:t>Заведующая </a:t>
            </a:r>
          </a:p>
          <a:p>
            <a:pPr algn="ctr">
              <a:defRPr/>
            </a:pPr>
            <a:r>
              <a:rPr lang="ru-RU" sz="1000" dirty="0">
                <a:latin typeface="+mn-lt"/>
                <a:cs typeface="+mn-cs"/>
              </a:rPr>
              <a:t>издает приказ</a:t>
            </a:r>
          </a:p>
          <a:p>
            <a:pPr algn="ctr">
              <a:defRPr/>
            </a:pPr>
            <a:r>
              <a:rPr lang="ru-RU" sz="1000" dirty="0">
                <a:latin typeface="+mn-lt"/>
                <a:cs typeface="+mn-cs"/>
              </a:rPr>
              <a:t> об утверждении годовых задач  </a:t>
            </a:r>
          </a:p>
          <a:p>
            <a:pPr algn="ctr"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+mn-cs"/>
              </a:rPr>
              <a:t>20 минут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3663" y="1430338"/>
            <a:ext cx="1519237" cy="148502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+mn-lt"/>
                <a:cs typeface="+mn-cs"/>
              </a:rPr>
              <a:t>Анкетирование педагогов с целью определения уровня профессиональной </a:t>
            </a:r>
            <a:r>
              <a:rPr lang="ru-RU" sz="1000" dirty="0" smtClean="0">
                <a:solidFill>
                  <a:prstClr val="black"/>
                </a:solidFill>
                <a:latin typeface="+mn-lt"/>
                <a:cs typeface="+mn-cs"/>
              </a:rPr>
              <a:t>компетентности </a:t>
            </a:r>
            <a:r>
              <a:rPr lang="ru-RU" sz="1000" dirty="0">
                <a:solidFill>
                  <a:prstClr val="black"/>
                </a:solidFill>
                <a:latin typeface="+mn-lt"/>
                <a:cs typeface="+mn-cs"/>
              </a:rPr>
              <a:t>по вопросам годовой задачи. Анализ полученных данных.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+mn-cs"/>
              </a:rPr>
              <a:t>1 час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693" y="3276600"/>
            <a:ext cx="1485107" cy="133882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latin typeface="+mn-lt"/>
                <a:cs typeface="+mn-cs"/>
              </a:rPr>
              <a:t>Создание методистом (</a:t>
            </a:r>
            <a:r>
              <a:rPr lang="ru-RU" sz="1000" dirty="0" smtClean="0">
                <a:latin typeface="+mn-lt"/>
                <a:cs typeface="+mn-cs"/>
              </a:rPr>
              <a:t>старшим воспитателем</a:t>
            </a:r>
            <a:r>
              <a:rPr lang="ru-RU" sz="1000" dirty="0">
                <a:latin typeface="+mn-lt"/>
                <a:cs typeface="+mn-cs"/>
              </a:rPr>
              <a:t>) </a:t>
            </a:r>
            <a:endParaRPr lang="ru-RU" sz="1000" dirty="0" smtClean="0"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000" dirty="0" smtClean="0">
                <a:latin typeface="+mn-lt"/>
                <a:cs typeface="+mn-cs"/>
              </a:rPr>
              <a:t>банка </a:t>
            </a:r>
            <a:r>
              <a:rPr lang="ru-RU" sz="1000" dirty="0">
                <a:latin typeface="+mn-lt"/>
                <a:cs typeface="+mn-cs"/>
              </a:rPr>
              <a:t>данных (кейсов)      </a:t>
            </a:r>
          </a:p>
          <a:p>
            <a:pPr algn="ctr"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+mn-cs"/>
              </a:rPr>
              <a:t>20 часов </a:t>
            </a:r>
            <a:endParaRPr lang="ru-RU" sz="1050" b="1" cap="all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050" b="1" cap="all" dirty="0" smtClean="0">
                <a:solidFill>
                  <a:srgbClr val="FF0000"/>
                </a:solidFill>
                <a:latin typeface="+mn-lt"/>
                <a:cs typeface="+mn-cs"/>
              </a:rPr>
              <a:t>25 </a:t>
            </a:r>
            <a:r>
              <a:rPr lang="ru-RU" sz="1050" b="1" cap="all" dirty="0">
                <a:solidFill>
                  <a:srgbClr val="FF0000"/>
                </a:solidFill>
                <a:latin typeface="+mn-lt"/>
                <a:cs typeface="+mn-cs"/>
              </a:rPr>
              <a:t>минут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270842" y="3182620"/>
            <a:ext cx="1601071" cy="174714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000" dirty="0">
                <a:latin typeface="+mn-lt"/>
                <a:cs typeface="Calibri" pitchFamily="34" charset="0"/>
              </a:rPr>
              <a:t>Загрузка всех материалов на стационарный девайс (</a:t>
            </a:r>
            <a:r>
              <a:rPr lang="ru-RU" sz="1000" dirty="0" err="1">
                <a:latin typeface="+mn-lt"/>
                <a:cs typeface="Calibri" pitchFamily="34" charset="0"/>
              </a:rPr>
              <a:t>компьютер.ноутбук</a:t>
            </a:r>
            <a:r>
              <a:rPr lang="ru-RU" sz="1000" dirty="0">
                <a:latin typeface="+mn-lt"/>
                <a:cs typeface="Calibri" pitchFamily="34" charset="0"/>
              </a:rPr>
              <a:t>). Ознакомление с банком данных педагогами самостоятельно в удобное для них время</a:t>
            </a:r>
            <a:r>
              <a:rPr lang="ru-RU" sz="1000" dirty="0">
                <a:cs typeface="Calibri" pitchFamily="34" charset="0"/>
              </a:rPr>
              <a:t>.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30 минут</a:t>
            </a:r>
            <a:endParaRPr lang="ru-RU" sz="1050" b="1" cap="all" dirty="0">
              <a:latin typeface="+mn-lt"/>
              <a:cs typeface="Calibri" pitchFamily="34" charset="0"/>
            </a:endParaRPr>
          </a:p>
        </p:txBody>
      </p:sp>
      <p:sp>
        <p:nvSpPr>
          <p:cNvPr id="279587" name="TextBox 94"/>
          <p:cNvSpPr txBox="1">
            <a:spLocks noChangeArrowheads="1"/>
          </p:cNvSpPr>
          <p:nvPr/>
        </p:nvSpPr>
        <p:spPr bwMode="auto">
          <a:xfrm>
            <a:off x="3165475" y="1454150"/>
            <a:ext cx="1330325" cy="157427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000" dirty="0">
                <a:latin typeface="+mn-lt"/>
                <a:cs typeface="Calibri" pitchFamily="34" charset="0"/>
              </a:rPr>
              <a:t>Определение индивидуального маршрута самообразования и повышения уровня профессиональной </a:t>
            </a:r>
            <a:r>
              <a:rPr lang="ru-RU" sz="1000" dirty="0" smtClean="0">
                <a:latin typeface="+mn-lt"/>
                <a:cs typeface="Calibri" pitchFamily="34" charset="0"/>
              </a:rPr>
              <a:t>компетентности.</a:t>
            </a:r>
            <a:endParaRPr lang="ru-RU" sz="1000" dirty="0">
              <a:latin typeface="+mn-lt"/>
              <a:cs typeface="Calibri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1 час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00436" y="3929062"/>
            <a:ext cx="1695450" cy="141763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Повторное анкетирование педагогов с достаточным и </a:t>
            </a:r>
            <a:r>
              <a:rPr lang="ru-RU" sz="1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недостаточным </a:t>
            </a: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уровнем профессиональной </a:t>
            </a:r>
            <a:r>
              <a:rPr lang="ru-RU" sz="1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компетентности. </a:t>
            </a: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Анализ полученных результатов.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 минут</a:t>
            </a:r>
            <a:endParaRPr lang="ru-RU" sz="1050" b="1" cap="all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97657" y="4181475"/>
            <a:ext cx="1247693" cy="76739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+mn-lt"/>
                <a:cs typeface="Calibri" pitchFamily="34" charset="0"/>
              </a:rPr>
              <a:t>Подготовка 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00" dirty="0">
                <a:solidFill>
                  <a:srgbClr val="000000"/>
                </a:solidFill>
                <a:latin typeface="+mn-lt"/>
                <a:cs typeface="Calibri" pitchFamily="34" charset="0"/>
              </a:rPr>
              <a:t>к педсовету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5 часов </a:t>
            </a:r>
            <a:endParaRPr lang="ru-RU" sz="1050" b="1" cap="all" dirty="0" smtClean="0">
              <a:solidFill>
                <a:srgbClr val="FF0000"/>
              </a:solidFill>
              <a:latin typeface="+mn-lt"/>
              <a:cs typeface="Calibri" pitchFamily="34" charset="0"/>
            </a:endParaRPr>
          </a:p>
          <a:p>
            <a:pPr algn="ctr">
              <a:lnSpc>
                <a:spcPct val="107000"/>
              </a:lnSpc>
              <a:defRPr/>
            </a:pPr>
            <a:r>
              <a:rPr lang="ru-RU" sz="1050" b="1" cap="all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33 </a:t>
            </a: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минуты</a:t>
            </a:r>
            <a:endParaRPr lang="ru-RU" sz="1050" b="1" cap="all" dirty="0">
              <a:solidFill>
                <a:srgbClr val="000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96" name="Right Arrow 240"/>
          <p:cNvSpPr>
            <a:spLocks/>
          </p:cNvSpPr>
          <p:nvPr/>
        </p:nvSpPr>
        <p:spPr>
          <a:xfrm>
            <a:off x="7269162" y="4454525"/>
            <a:ext cx="168275" cy="3302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64834" y="4240213"/>
            <a:ext cx="1200150" cy="59452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000" dirty="0">
                <a:latin typeface="+mn-lt"/>
                <a:cs typeface="Calibri" pitchFamily="34" charset="0"/>
              </a:rPr>
              <a:t>Педагогический 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00" dirty="0">
                <a:latin typeface="+mn-lt"/>
                <a:cs typeface="Calibri" pitchFamily="34" charset="0"/>
              </a:rPr>
              <a:t>совет</a:t>
            </a:r>
          </a:p>
          <a:p>
            <a:pPr algn="ctr">
              <a:lnSpc>
                <a:spcPct val="107000"/>
              </a:lnSpc>
              <a:defRPr/>
            </a:pPr>
            <a:r>
              <a:rPr lang="ru-RU" sz="1050" b="1" cap="all" dirty="0">
                <a:solidFill>
                  <a:srgbClr val="FF0000"/>
                </a:solidFill>
                <a:latin typeface="+mn-lt"/>
                <a:cs typeface="Calibri" pitchFamily="34" charset="0"/>
              </a:rPr>
              <a:t>30 минут</a:t>
            </a:r>
          </a:p>
        </p:txBody>
      </p:sp>
      <p:sp>
        <p:nvSpPr>
          <p:cNvPr id="151" name="Rectangl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70756" y="5908676"/>
            <a:ext cx="10652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ts val="1000"/>
              </a:lnSpc>
              <a:spcBef>
                <a:spcPts val="600"/>
              </a:spcBef>
              <a:defRPr/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 лишних перемещений</a:t>
            </a:r>
            <a:endParaRPr lang="ru-RU" sz="1000" dirty="0">
              <a:solidFill>
                <a:srgbClr val="0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9593" name="Прямоугольник 5"/>
          <p:cNvSpPr>
            <a:spLocks noChangeArrowheads="1"/>
          </p:cNvSpPr>
          <p:nvPr/>
        </p:nvSpPr>
        <p:spPr bwMode="auto">
          <a:xfrm>
            <a:off x="6758569" y="5518151"/>
            <a:ext cx="21367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Определение индивидуального маршрута самообразования педагогов в соответствии с уровнем профессиональной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компетентности.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03363" y="2987675"/>
            <a:ext cx="319087" cy="29051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4464050" y="1689100"/>
            <a:ext cx="765175" cy="282575"/>
          </a:xfrm>
          <a:prstGeom prst="curvedDownArrow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8982" y="1971675"/>
            <a:ext cx="1240472" cy="16389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latin typeface="+mn-lt"/>
                <a:cs typeface="+mn-cs"/>
              </a:rPr>
              <a:t>Педагоги с высоким уровнем профессиональной </a:t>
            </a:r>
            <a:r>
              <a:rPr lang="ru-RU" sz="1000" dirty="0" smtClean="0">
                <a:latin typeface="+mn-lt"/>
                <a:cs typeface="+mn-cs"/>
              </a:rPr>
              <a:t>компетентности </a:t>
            </a:r>
            <a:r>
              <a:rPr lang="ru-RU" sz="1000" dirty="0">
                <a:latin typeface="+mn-lt"/>
                <a:cs typeface="+mn-cs"/>
              </a:rPr>
              <a:t>транслируют опыт работы с целью обучения коллег.</a:t>
            </a:r>
          </a:p>
          <a:p>
            <a:pPr algn="ctr">
              <a:defRPr/>
            </a:pPr>
            <a:r>
              <a:rPr lang="ru-RU" sz="1000" b="1" dirty="0">
                <a:latin typeface="+mn-lt"/>
                <a:cs typeface="+mn-cs"/>
              </a:rPr>
              <a:t> </a:t>
            </a:r>
            <a:r>
              <a:rPr lang="ru-RU" sz="1050" b="1" cap="all" dirty="0">
                <a:solidFill>
                  <a:srgbClr val="FF0000"/>
                </a:solidFill>
                <a:latin typeface="+mn-lt"/>
                <a:cs typeface="+mn-cs"/>
              </a:rPr>
              <a:t>1 час</a:t>
            </a:r>
          </a:p>
        </p:txBody>
      </p:sp>
      <p:sp>
        <p:nvSpPr>
          <p:cNvPr id="78" name="Выгнутая вверх стрелка 77"/>
          <p:cNvSpPr/>
          <p:nvPr/>
        </p:nvSpPr>
        <p:spPr>
          <a:xfrm>
            <a:off x="4465638" y="1222375"/>
            <a:ext cx="2243137" cy="433388"/>
          </a:xfrm>
          <a:prstGeom prst="curvedDownArrow">
            <a:avLst>
              <a:gd name="adj1" fmla="val 25000"/>
              <a:gd name="adj2" fmla="val 32266"/>
              <a:gd name="adj3" fmla="val 25000"/>
            </a:avLst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0893" y="1617663"/>
            <a:ext cx="1514157" cy="209391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latin typeface="+mn-lt"/>
                <a:cs typeface="+mn-cs"/>
              </a:rPr>
              <a:t>Педагоги с достаточным уровнем профессиональной </a:t>
            </a:r>
            <a:r>
              <a:rPr lang="ru-RU" sz="1000" dirty="0" smtClean="0">
                <a:latin typeface="+mn-lt"/>
                <a:cs typeface="+mn-cs"/>
              </a:rPr>
              <a:t>компетентности </a:t>
            </a:r>
            <a:r>
              <a:rPr lang="ru-RU" sz="1000" dirty="0">
                <a:latin typeface="+mn-lt"/>
                <a:cs typeface="+mn-cs"/>
              </a:rPr>
              <a:t>избирательно знакомятся с материалами банка данных в соответствии с выявленными проблемами в результате анкетирования</a:t>
            </a:r>
          </a:p>
        </p:txBody>
      </p:sp>
      <p:sp>
        <p:nvSpPr>
          <p:cNvPr id="80" name="Выгнутая вверх стрелка 79"/>
          <p:cNvSpPr/>
          <p:nvPr/>
        </p:nvSpPr>
        <p:spPr>
          <a:xfrm>
            <a:off x="4449763" y="1304925"/>
            <a:ext cx="3997325" cy="538163"/>
          </a:xfrm>
          <a:prstGeom prst="curvedDown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6175" y="1901990"/>
            <a:ext cx="1384300" cy="19383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latin typeface="+mn-lt"/>
                <a:cs typeface="+mn-cs"/>
              </a:rPr>
              <a:t>Педагоги с недостаточным уровнем профессиональной </a:t>
            </a:r>
            <a:r>
              <a:rPr lang="ru-RU" sz="1000" dirty="0" smtClean="0">
                <a:latin typeface="+mn-lt"/>
                <a:cs typeface="+mn-cs"/>
              </a:rPr>
              <a:t>компетентности </a:t>
            </a:r>
            <a:r>
              <a:rPr lang="ru-RU" sz="1000" dirty="0">
                <a:latin typeface="+mn-lt"/>
                <a:cs typeface="+mn-cs"/>
              </a:rPr>
              <a:t>знакомятся с материалами банка данных в полном объеме.  </a:t>
            </a:r>
          </a:p>
          <a:p>
            <a:pPr algn="ctr">
              <a:defRPr/>
            </a:pPr>
            <a:endParaRPr lang="ru-RU" sz="1000" dirty="0">
              <a:latin typeface="+mn-lt"/>
              <a:cs typeface="+mn-cs"/>
            </a:endParaRPr>
          </a:p>
          <a:p>
            <a:pPr algn="ctr">
              <a:defRPr/>
            </a:pPr>
            <a:endParaRPr lang="ru-RU" sz="1000" dirty="0">
              <a:latin typeface="+mn-lt"/>
              <a:cs typeface="+mn-cs"/>
            </a:endParaRPr>
          </a:p>
          <a:p>
            <a:pPr algn="ctr">
              <a:defRPr/>
            </a:pPr>
            <a:endParaRPr lang="ru-RU" sz="1000" dirty="0">
              <a:latin typeface="+mn-lt"/>
              <a:cs typeface="+mn-cs"/>
            </a:endParaRPr>
          </a:p>
        </p:txBody>
      </p:sp>
      <p:cxnSp>
        <p:nvCxnSpPr>
          <p:cNvPr id="246" name="Прямая со стрелкой 245"/>
          <p:cNvCxnSpPr/>
          <p:nvPr/>
        </p:nvCxnSpPr>
        <p:spPr>
          <a:xfrm flipH="1">
            <a:off x="3871913" y="3303588"/>
            <a:ext cx="695326" cy="1763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 стрелкой 247"/>
          <p:cNvCxnSpPr/>
          <p:nvPr/>
        </p:nvCxnSpPr>
        <p:spPr>
          <a:xfrm flipH="1">
            <a:off x="3873819" y="3639842"/>
            <a:ext cx="2042794" cy="5690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 стрелкой 250"/>
          <p:cNvCxnSpPr/>
          <p:nvPr/>
        </p:nvCxnSpPr>
        <p:spPr>
          <a:xfrm flipH="1">
            <a:off x="3903600" y="3758407"/>
            <a:ext cx="3575112" cy="11299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-119856" y="4873752"/>
            <a:ext cx="23256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Перечень улучшений:</a:t>
            </a:r>
          </a:p>
        </p:txBody>
      </p:sp>
      <p:sp>
        <p:nvSpPr>
          <p:cNvPr id="125" name="Выноска-облако 124"/>
          <p:cNvSpPr/>
          <p:nvPr/>
        </p:nvSpPr>
        <p:spPr>
          <a:xfrm>
            <a:off x="323543" y="5236369"/>
            <a:ext cx="509587" cy="204787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9606" name="TextBox 253"/>
          <p:cNvSpPr txBox="1">
            <a:spLocks noChangeArrowheads="1"/>
          </p:cNvSpPr>
          <p:nvPr/>
        </p:nvSpPr>
        <p:spPr bwMode="auto">
          <a:xfrm>
            <a:off x="-61518" y="5387181"/>
            <a:ext cx="12115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Упорядочено место хранения необходимого методического материала  для педагогов (девайс) </a:t>
            </a:r>
          </a:p>
        </p:txBody>
      </p:sp>
      <p:sp>
        <p:nvSpPr>
          <p:cNvPr id="130" name="Выноска-облако 129"/>
          <p:cNvSpPr/>
          <p:nvPr/>
        </p:nvSpPr>
        <p:spPr>
          <a:xfrm>
            <a:off x="1209675" y="5563394"/>
            <a:ext cx="511175" cy="204787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2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Выноска-облако 131"/>
          <p:cNvSpPr/>
          <p:nvPr/>
        </p:nvSpPr>
        <p:spPr>
          <a:xfrm>
            <a:off x="2367569" y="5465137"/>
            <a:ext cx="511175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3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" name="Выноска-облако 132"/>
          <p:cNvSpPr/>
          <p:nvPr/>
        </p:nvSpPr>
        <p:spPr>
          <a:xfrm>
            <a:off x="3633153" y="5465137"/>
            <a:ext cx="511175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4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Выноска-облако 133"/>
          <p:cNvSpPr/>
          <p:nvPr/>
        </p:nvSpPr>
        <p:spPr>
          <a:xfrm>
            <a:off x="5503069" y="5563393"/>
            <a:ext cx="509588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5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Выноска-облако 134"/>
          <p:cNvSpPr/>
          <p:nvPr/>
        </p:nvSpPr>
        <p:spPr>
          <a:xfrm>
            <a:off x="7553734" y="5394672"/>
            <a:ext cx="511175" cy="204787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Выноска-облако 135"/>
          <p:cNvSpPr/>
          <p:nvPr/>
        </p:nvSpPr>
        <p:spPr>
          <a:xfrm>
            <a:off x="1193800" y="1333500"/>
            <a:ext cx="511175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Выноска-облако 140"/>
          <p:cNvSpPr/>
          <p:nvPr/>
        </p:nvSpPr>
        <p:spPr>
          <a:xfrm>
            <a:off x="2513013" y="1346200"/>
            <a:ext cx="511175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Выноска-облако 141"/>
          <p:cNvSpPr/>
          <p:nvPr/>
        </p:nvSpPr>
        <p:spPr>
          <a:xfrm>
            <a:off x="3606800" y="3132931"/>
            <a:ext cx="509588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3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Выноска-облако 142"/>
          <p:cNvSpPr/>
          <p:nvPr/>
        </p:nvSpPr>
        <p:spPr>
          <a:xfrm>
            <a:off x="2029459" y="3139787"/>
            <a:ext cx="511175" cy="204787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" name="Выноска-облако 144"/>
          <p:cNvSpPr/>
          <p:nvPr/>
        </p:nvSpPr>
        <p:spPr>
          <a:xfrm>
            <a:off x="8431213" y="1676400"/>
            <a:ext cx="511175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7" name="Выноска-облако 146"/>
          <p:cNvSpPr/>
          <p:nvPr/>
        </p:nvSpPr>
        <p:spPr>
          <a:xfrm>
            <a:off x="6813550" y="1454150"/>
            <a:ext cx="511175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8" name="Выноска-облако 147"/>
          <p:cNvSpPr/>
          <p:nvPr/>
        </p:nvSpPr>
        <p:spPr>
          <a:xfrm>
            <a:off x="5118100" y="1778000"/>
            <a:ext cx="511175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9" name="Выноска-облако 148"/>
          <p:cNvSpPr/>
          <p:nvPr/>
        </p:nvSpPr>
        <p:spPr>
          <a:xfrm>
            <a:off x="1599149" y="4476004"/>
            <a:ext cx="509588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5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0" name="Выноска-облако 149"/>
          <p:cNvSpPr/>
          <p:nvPr/>
        </p:nvSpPr>
        <p:spPr>
          <a:xfrm>
            <a:off x="377031" y="3175794"/>
            <a:ext cx="509588" cy="204787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3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" name="Выноска-облако 152"/>
          <p:cNvSpPr/>
          <p:nvPr/>
        </p:nvSpPr>
        <p:spPr>
          <a:xfrm>
            <a:off x="2509519" y="2837889"/>
            <a:ext cx="511175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5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Выноска-облако 153"/>
          <p:cNvSpPr/>
          <p:nvPr/>
        </p:nvSpPr>
        <p:spPr>
          <a:xfrm>
            <a:off x="3885446" y="5179959"/>
            <a:ext cx="511175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2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" name="Выноска-облако 154"/>
          <p:cNvSpPr/>
          <p:nvPr/>
        </p:nvSpPr>
        <p:spPr>
          <a:xfrm>
            <a:off x="3948905" y="3896321"/>
            <a:ext cx="509588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4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6" name="Выноска-облако 155"/>
          <p:cNvSpPr/>
          <p:nvPr/>
        </p:nvSpPr>
        <p:spPr>
          <a:xfrm>
            <a:off x="3506153" y="4793624"/>
            <a:ext cx="511175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7" name="Выноска-облако 156"/>
          <p:cNvSpPr/>
          <p:nvPr/>
        </p:nvSpPr>
        <p:spPr>
          <a:xfrm>
            <a:off x="5858592" y="4913313"/>
            <a:ext cx="511175" cy="204787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" name="Выноска-облако 157"/>
          <p:cNvSpPr/>
          <p:nvPr/>
        </p:nvSpPr>
        <p:spPr>
          <a:xfrm>
            <a:off x="5510613" y="3811133"/>
            <a:ext cx="471487" cy="312737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9" name="Выноска-облако 158"/>
          <p:cNvSpPr/>
          <p:nvPr/>
        </p:nvSpPr>
        <p:spPr>
          <a:xfrm>
            <a:off x="5870893" y="4060572"/>
            <a:ext cx="511175" cy="204787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3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0" name="Выноска-облако 159"/>
          <p:cNvSpPr/>
          <p:nvPr/>
        </p:nvSpPr>
        <p:spPr>
          <a:xfrm>
            <a:off x="6884425" y="4898840"/>
            <a:ext cx="509588" cy="204787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6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1" name="Выноска-облако 160"/>
          <p:cNvSpPr/>
          <p:nvPr/>
        </p:nvSpPr>
        <p:spPr>
          <a:xfrm>
            <a:off x="6874827" y="4067489"/>
            <a:ext cx="509588" cy="204787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" name="Выноска-облако 162"/>
          <p:cNvSpPr/>
          <p:nvPr/>
        </p:nvSpPr>
        <p:spPr>
          <a:xfrm>
            <a:off x="8393113" y="4708525"/>
            <a:ext cx="511175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" name="Выноска-облако 163"/>
          <p:cNvSpPr/>
          <p:nvPr/>
        </p:nvSpPr>
        <p:spPr>
          <a:xfrm>
            <a:off x="7983537" y="4073525"/>
            <a:ext cx="511175" cy="204788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Выноска-облако 64"/>
          <p:cNvSpPr/>
          <p:nvPr/>
        </p:nvSpPr>
        <p:spPr>
          <a:xfrm>
            <a:off x="267980" y="4487832"/>
            <a:ext cx="511175" cy="204787"/>
          </a:xfrm>
          <a:prstGeom prst="cloudCallout">
            <a:avLst>
              <a:gd name="adj1" fmla="val -13141"/>
              <a:gd name="adj2" fmla="val 4901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2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ight Arrow 264"/>
          <p:cNvSpPr>
            <a:spLocks/>
          </p:cNvSpPr>
          <p:nvPr/>
        </p:nvSpPr>
        <p:spPr>
          <a:xfrm>
            <a:off x="3888741" y="4289425"/>
            <a:ext cx="214312" cy="330200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070" y="1786"/>
            <a:ext cx="8023860" cy="1138773"/>
          </a:xfrm>
        </p:spPr>
        <p:txBody>
          <a:bodyPr/>
          <a:lstStyle/>
          <a:p>
            <a:pPr algn="ctr"/>
            <a:r>
              <a:rPr lang="ru-RU" dirty="0"/>
              <a:t>Создание </a:t>
            </a:r>
            <a:r>
              <a:rPr lang="ru-RU" dirty="0" smtClean="0"/>
              <a:t>информационного стенда </a:t>
            </a:r>
            <a:r>
              <a:rPr lang="ru-RU" dirty="0"/>
              <a:t>ПСР-проекта </a:t>
            </a:r>
            <a:br>
              <a:rPr lang="ru-RU" dirty="0"/>
            </a:br>
            <a:r>
              <a:rPr lang="ru-RU" sz="1800" dirty="0">
                <a:solidFill>
                  <a:srgbClr val="FF0000"/>
                </a:solidFill>
              </a:rPr>
              <a:t>«Оптимизация работы методической службы ДОУ в 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рамках </a:t>
            </a:r>
            <a:r>
              <a:rPr lang="ru-RU" sz="1800" dirty="0">
                <a:solidFill>
                  <a:srgbClr val="FF0000"/>
                </a:solidFill>
              </a:rPr>
              <a:t>решения годовых задач в МБДОУ детский сад №85»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1068626"/>
            <a:ext cx="4573270" cy="3229054"/>
          </a:xfrm>
          <a:prstGeom prst="round2DiagRect">
            <a:avLst>
              <a:gd name="adj1" fmla="val 16667"/>
              <a:gd name="adj2" fmla="val 1657"/>
            </a:avLst>
          </a:prstGeom>
          <a:ln w="381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3053424"/>
            <a:ext cx="4761548" cy="317436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9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3" name="Заголовок 1"/>
          <p:cNvSpPr>
            <a:spLocks noGrp="1"/>
          </p:cNvSpPr>
          <p:nvPr>
            <p:ph type="title"/>
          </p:nvPr>
        </p:nvSpPr>
        <p:spPr>
          <a:xfrm>
            <a:off x="1231900" y="230188"/>
            <a:ext cx="6681788" cy="492125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Реализация ПСР-проекта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909462"/>
            <a:ext cx="8710278" cy="535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91" y="997861"/>
            <a:ext cx="2815132" cy="1765254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5" descr="Рисунок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6012" r="10001" b="13820"/>
          <a:stretch>
            <a:fillRect/>
          </a:stretch>
        </p:blipFill>
        <p:spPr bwMode="auto">
          <a:xfrm>
            <a:off x="240826" y="997861"/>
            <a:ext cx="2811932" cy="17136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460480" y="2455338"/>
            <a:ext cx="248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Логопедический кабинет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49" y="997861"/>
            <a:ext cx="2511985" cy="1821109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9385" y="1023763"/>
            <a:ext cx="2066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Физкультурный зал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5277" y="3502237"/>
            <a:ext cx="3191619" cy="2103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3" y="2970341"/>
            <a:ext cx="2560450" cy="16520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4803" y="4371532"/>
            <a:ext cx="1929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Библиотека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0032" name="TextBox 940031"/>
          <p:cNvSpPr txBox="1"/>
          <p:nvPr/>
        </p:nvSpPr>
        <p:spPr>
          <a:xfrm>
            <a:off x="6605836" y="5858921"/>
            <a:ext cx="1711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Вестибюль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3319724" y="4623325"/>
            <a:ext cx="2718403" cy="15264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70422" y="5874209"/>
            <a:ext cx="201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Медицинский блок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3" descr="F:\DCIM\100CANON\IMG_85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6" y="4722687"/>
            <a:ext cx="2520617" cy="14270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788" y="5874209"/>
            <a:ext cx="2722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Студия  творчества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0034" name="TextBox 940033"/>
          <p:cNvSpPr txBox="1"/>
          <p:nvPr/>
        </p:nvSpPr>
        <p:spPr>
          <a:xfrm>
            <a:off x="3161382" y="2505207"/>
            <a:ext cx="284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Кабинет английского языка</a:t>
            </a:r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0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0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4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40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40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4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4" grpId="0"/>
      <p:bldP spid="940032" grpId="0"/>
      <p:bldP spid="6" grpId="0"/>
      <p:bldP spid="5" grpId="0"/>
      <p:bldP spid="9400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130" y="0"/>
            <a:ext cx="7067256" cy="1154430"/>
          </a:xfrm>
        </p:spPr>
        <p:txBody>
          <a:bodyPr/>
          <a:lstStyle/>
          <a:p>
            <a:pPr algn="ctr"/>
            <a:r>
              <a:rPr lang="ru-RU" dirty="0" smtClean="0"/>
              <a:t>Создание панели управления ПСР-проекта </a:t>
            </a:r>
            <a:br>
              <a:rPr lang="ru-RU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«</a:t>
            </a:r>
            <a:r>
              <a:rPr lang="ru-RU" sz="1800" dirty="0">
                <a:solidFill>
                  <a:srgbClr val="FF0000"/>
                </a:solidFill>
              </a:rPr>
              <a:t>Оптимизация работы методической службы ДОУ в рамках решения годовых задач в МБДОУ детский сад №85»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/>
          <a:stretch/>
        </p:blipFill>
        <p:spPr>
          <a:xfrm rot="619624">
            <a:off x="4787235" y="1166660"/>
            <a:ext cx="3642834" cy="24635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4" y="1070199"/>
            <a:ext cx="3555797" cy="23705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82" y="3642401"/>
            <a:ext cx="3640394" cy="24269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/>
          <a:stretch/>
        </p:blipFill>
        <p:spPr>
          <a:xfrm rot="405531">
            <a:off x="595623" y="3563468"/>
            <a:ext cx="3669801" cy="258479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2">
                <a:lumMod val="25000"/>
                <a:lumOff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49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09" name="Title 5"/>
          <p:cNvSpPr>
            <a:spLocks noGrp="1"/>
          </p:cNvSpPr>
          <p:nvPr>
            <p:ph type="title"/>
          </p:nvPr>
        </p:nvSpPr>
        <p:spPr>
          <a:xfrm>
            <a:off x="1231900" y="38100"/>
            <a:ext cx="6681788" cy="877888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План мероприятий по проекту </a:t>
            </a:r>
            <a:r>
              <a:rPr lang="ru-RU" sz="1800" dirty="0" smtClean="0">
                <a:solidFill>
                  <a:srgbClr val="FF0000"/>
                </a:solidFill>
              </a:rPr>
              <a:t>«Оптимизация работы методической службы ДОУ в рамках решения годовых задач в МБДОУ детский сад №85»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58049"/>
              </p:ext>
            </p:extLst>
          </p:nvPr>
        </p:nvGraphicFramePr>
        <p:xfrm>
          <a:off x="65532" y="915988"/>
          <a:ext cx="8705286" cy="5340096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07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46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55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74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46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707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456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2551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3456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2551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533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5905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8406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2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23.01-28.01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05.02-12.02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25.02..-28.02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02.03--06.03.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10.03-31.03.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Бессистемность хранения методических, демонстрационных материалов в кабинетах ДОУ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Инвентаризация методических материалов, дидактических пособий, раздаточного и демонстрационного материала, инвентаря.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Установления реального наличия имущества в ДОУ. Обеспечение достоверности имущества.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команда проекта.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26.02-13.03.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1.1.1.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Составление перечня методических пособий: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Книги: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Методические разработки;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Периодические издания и т.д.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Пырсина Т.Г., команда проекта.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26.02-04.03.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1.1.2.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Оцифровка дидактических материалов: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Раздаточный материал;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Демонстрационный материал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Инвентарь.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Пырсина Т.Г., команда проекта.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05.03-13.03.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1.2.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Систематизация и категорирование материалов.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Объединение материалов в единую понятную систему.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Пырсина Т.Г., команда проекта.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16.03.-31.03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1.2.1.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 видам деятельности: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 образовательным областям;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 видам деятельности;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 образовательным задачам.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команда проекта.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16.03.-31.03.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1.3.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Формирование банка данных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доступности и легкости поиска материалов.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команда проекта.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05.02.-07.02.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1.3.1.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Создание основного кейса (папки на рабочем столе) с точным названием, обозначающим н годовую задачу.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Пырсина Т.Г., команда проекта.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05.02.2020г.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Блок-схема: узел 1"/>
          <p:cNvSpPr/>
          <p:nvPr/>
        </p:nvSpPr>
        <p:spPr>
          <a:xfrm>
            <a:off x="8376675" y="1992207"/>
            <a:ext cx="268937" cy="267077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375612" y="2626415"/>
            <a:ext cx="270000" cy="267077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367601" y="3335502"/>
            <a:ext cx="270000" cy="267077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8376675" y="3993597"/>
            <a:ext cx="270000" cy="267077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8376675" y="5189259"/>
            <a:ext cx="270000" cy="267077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367601" y="5740540"/>
            <a:ext cx="270000" cy="267077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376675" y="4544878"/>
            <a:ext cx="270000" cy="267077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3" name="Title 5"/>
          <p:cNvSpPr>
            <a:spLocks noGrp="1"/>
          </p:cNvSpPr>
          <p:nvPr>
            <p:ph type="title"/>
          </p:nvPr>
        </p:nvSpPr>
        <p:spPr>
          <a:xfrm>
            <a:off x="1231900" y="38100"/>
            <a:ext cx="6681788" cy="877888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План мероприятий по проекту </a:t>
            </a:r>
            <a:r>
              <a:rPr lang="ru-RU" dirty="0" smtClean="0">
                <a:solidFill>
                  <a:srgbClr val="FF0000"/>
                </a:solidFill>
              </a:rPr>
              <a:t>«Оптимизация работы методической службы ДОУ в рамках решения годовых задач в МБДОУ детский сад №85»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092494"/>
              </p:ext>
            </p:extLst>
          </p:nvPr>
        </p:nvGraphicFramePr>
        <p:xfrm>
          <a:off x="113031" y="916623"/>
          <a:ext cx="8735692" cy="5499437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5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15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73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86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59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4170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8507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190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95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368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1133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2163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5911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1285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43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23.01-28.01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05.02-12.02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25.02..-28.02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02.03--06.03.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10.03-31.03.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1.3.2.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Создание рабочих кейсов: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Кейс с нормативно-правовой базой;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Кейс с научно-методической литературой;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Кейс с видеоматериалами;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Кейс с кейс с практическими заданиями для педагогов;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Кейс с теоретическими материалами;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Кейс с наглядным моделированием теоретического материала;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Кейс с наглядным демонстрационным материалов по проблеме;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Кейс с текущей документацией ДОУ по решению годовой задачи.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команда проекта.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05.02.-25.05.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Лишние перемещения по блокам, кабинетам ДОУ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Установка и подключение стационарного компьютера, ноутбука (ДЕВАЙС)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Исключение ненужных и нецелесообразных перемещений по блокам и кабинетам ДОУ в поисках методических материалов и пособий.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2.1.1.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Создание единого места хранения методических пособий и материалов.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2.1.2.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Создание общей группы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мессенжере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WatsApp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6/02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Лишняя транспортировка методических пособий и материалов.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Определение места для установки Девайса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Исключение транспортировки методических пособий и материалов. Определение единого места хранения.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команда проекта.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25.02-28.02.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Блок-схема: узел 1"/>
          <p:cNvSpPr/>
          <p:nvPr/>
        </p:nvSpPr>
        <p:spPr>
          <a:xfrm>
            <a:off x="8439878" y="3086207"/>
            <a:ext cx="270000" cy="2664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435364" y="4487740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8439878" y="5024213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8435364" y="5427486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439878" y="5963959"/>
            <a:ext cx="270000" cy="267077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3" name="Title 5"/>
          <p:cNvSpPr>
            <a:spLocks noGrp="1"/>
          </p:cNvSpPr>
          <p:nvPr>
            <p:ph type="title"/>
          </p:nvPr>
        </p:nvSpPr>
        <p:spPr>
          <a:xfrm>
            <a:off x="1231900" y="38100"/>
            <a:ext cx="6681788" cy="877888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План мероприятий по проекту </a:t>
            </a:r>
            <a:r>
              <a:rPr lang="ru-RU" dirty="0" smtClean="0">
                <a:solidFill>
                  <a:srgbClr val="FF0000"/>
                </a:solidFill>
              </a:rPr>
              <a:t>«Оптимизация работы методической службы ДОУ в рамках решения годовых задач в МБДОУ детский сад №85»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56746"/>
              </p:ext>
            </p:extLst>
          </p:nvPr>
        </p:nvGraphicFramePr>
        <p:xfrm>
          <a:off x="21498" y="965599"/>
          <a:ext cx="8928510" cy="5557576"/>
        </p:xfrm>
        <a:graphic>
          <a:graphicData uri="http://schemas.openxmlformats.org/drawingml/2006/table">
            <a:tbl>
              <a:tblPr/>
              <a:tblGrid>
                <a:gridCol w="2119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6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7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50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4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26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64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922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166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20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9765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023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9585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716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7604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2206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3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79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54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23.01-28.01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05.02-12.02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25.02.-28.02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02.03--06.03.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10.03-31.03.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5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3.1.1.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Проведение опроса в общей группе ДОУ среди педагогов по удобству расположения компьютера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в помещениях детского сада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3.1.2.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Установка и подключение Девайса.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Загрузка программного обеспечения.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26-27.02.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3.1.3.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Загрузка банка данных (Кейсов) на Девайс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27.0.- 28.02.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3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Напряженный эмоциональный фон работников ДОУ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Замена форм контроля за состоянием работы в ДОУ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Снятие напряженности труда педагогических работников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Грачева Н.И.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02-03.-.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Входящее анкетирование удовлетворенности педагогов процессом работы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02.-03.03.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4.1.2..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разработка и формулировка вопросов анкеты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02.03. 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0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Публикация(распечатка) анкеты для педагогов и ее распространение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03.03.2020г.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8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Фактическое проведение анкетирования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03.03.2020г.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7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Сбор анкет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03.03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7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Обработка и выявление числовых показателей.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03.03.2020г.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7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Интерпретация и анализ результатов анкетирования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03.03.2020г.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Блок-схема: узел 1"/>
          <p:cNvSpPr/>
          <p:nvPr/>
        </p:nvSpPr>
        <p:spPr>
          <a:xfrm>
            <a:off x="8465936" y="2221665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465936" y="2783866"/>
            <a:ext cx="270000" cy="266400"/>
          </a:xfrm>
          <a:prstGeom prst="flowChartConnector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465936" y="3135633"/>
            <a:ext cx="270000" cy="266400"/>
          </a:xfrm>
          <a:prstGeom prst="flowChartConnector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8464385" y="3564634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8464385" y="5270517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464385" y="4098305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464385" y="4505267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464385" y="4896829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790" y="5911419"/>
            <a:ext cx="272595" cy="2664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789" y="6202412"/>
            <a:ext cx="272595" cy="2664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341" y="5577512"/>
            <a:ext cx="272595" cy="266400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876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3" name="Title 5"/>
          <p:cNvSpPr>
            <a:spLocks noGrp="1"/>
          </p:cNvSpPr>
          <p:nvPr>
            <p:ph type="title"/>
          </p:nvPr>
        </p:nvSpPr>
        <p:spPr>
          <a:xfrm>
            <a:off x="1231900" y="38100"/>
            <a:ext cx="6681788" cy="877888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План мероприятий по проекту </a:t>
            </a:r>
            <a:r>
              <a:rPr lang="ru-RU" dirty="0" smtClean="0">
                <a:solidFill>
                  <a:srgbClr val="FF0000"/>
                </a:solidFill>
              </a:rPr>
              <a:t>«Оптимизация работы методической службы ДОУ в рамках решения годовых задач в МБДОУ детский сад №85»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160220"/>
              </p:ext>
            </p:extLst>
          </p:nvPr>
        </p:nvGraphicFramePr>
        <p:xfrm>
          <a:off x="114300" y="889303"/>
          <a:ext cx="8814209" cy="525716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0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09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2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72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41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7881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00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4286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8847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5226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8121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9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23.01-28.01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05.02-12.02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25.02..-28.02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02.03--06.03.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10.03-31.03.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Замена открытого просмотра занятия на видео просмотр планового занятия.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Грачева Н.И.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02.03.-25.05.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Выявление уровня профессиональной компетенции педагогов посредствам анкетирования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02.-06.03.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4.1.10.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Разработка и формулировка вопросов анкеты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02.03. -04.03.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4.1.11.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Загрузка ее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Гугл 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Размещение ссылки на анкетирование педагогов в группе ДОУ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9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4.1.13.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Оповещение педагогов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4.1.14.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Интерпретация и анализ результатов анкетирования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06.03.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0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4.1.15.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Итоговое анкетирование удовлетворенности педагогов процессом работы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28-29.05.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4.1.16.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Разработка и формулировка вопросов анкеты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Грачева Н.И.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6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4.1.17.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Загрузка ее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Гугл Формы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4.1.18.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Размещение ссылки на анкетирование педагогов в группе ДОУ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3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4.1.19.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Оповещение педагогов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84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4.1.20.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Интерпретация и сравнительный анализ результатов анкетирования с входящим анкетированием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8507566" y="1856120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8491644" y="3537600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483340" y="3187648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477328" y="2579544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494130" y="2222001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480334" y="2898849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491644" y="3867205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8485872" y="4516477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8497619" y="4818833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8507566" y="5109071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8507566" y="5432387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8483340" y="4205279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8507566" y="5788930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3" name="Title 5"/>
          <p:cNvSpPr>
            <a:spLocks noGrp="1"/>
          </p:cNvSpPr>
          <p:nvPr>
            <p:ph type="title"/>
          </p:nvPr>
        </p:nvSpPr>
        <p:spPr>
          <a:xfrm>
            <a:off x="1231900" y="38100"/>
            <a:ext cx="6681788" cy="877888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План мероприятий по проекту </a:t>
            </a:r>
            <a:r>
              <a:rPr lang="ru-RU" dirty="0" smtClean="0">
                <a:solidFill>
                  <a:srgbClr val="FF0000"/>
                </a:solidFill>
              </a:rPr>
              <a:t>«Оптимизация работы методической службы ДОУ в рамках решения годовых задач в МБДОУ детский сад №85»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50766"/>
              </p:ext>
            </p:extLst>
          </p:nvPr>
        </p:nvGraphicFramePr>
        <p:xfrm>
          <a:off x="57148" y="915987"/>
          <a:ext cx="8871361" cy="5666022"/>
        </p:xfrm>
        <a:graphic>
          <a:graphicData uri="http://schemas.openxmlformats.org/drawingml/2006/table">
            <a:tbl>
              <a:tblPr/>
              <a:tblGrid>
                <a:gridCol w="209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1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0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1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0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01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63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738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738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6472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7383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5560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116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4649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84983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0706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6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48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23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23.01-28.01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05.02-12.02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25.02..-28.02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02.03--06.03.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10.03-31.03.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Большая </a:t>
                      </a:r>
                      <a:r>
                        <a:rPr kumimoji="0" lang="ru-RU" sz="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затратность</a:t>
                      </a: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времени педагогов на подготовку и посещение мероприятий в рамках организации работы по решению годовых задач ДОУ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Анкетирование педагогов №2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Выявление представлений (взглядов) педагогов о временных затратах.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Т.Г.,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23.01.-28.01.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0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5.1.1.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Разработка  и формулировка вопросов анкеты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23.01.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5..1.2.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Публикация(распечатка) анкеты для педагогов и ее распространение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23.01.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6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5.1.3.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Фактическое проведение анкетирования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Грачева Н.И.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24.01-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27.01. 2020г..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5.1.4.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Сбор анкет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27.01.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6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5.1.5.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Обработка и выявление числовых показателей.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28.01.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6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5.1.6.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Интерпретация и анализ результатов анкетирования.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28.01.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12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5. 2.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Сбор фактических данных о времени, затраченном на подготовку.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Выявление фактического времени по подготовке к различным мероприятиям.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24.01-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9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5. 2.1.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Разработка структуры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дневника наблюдений для педагогов.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24.01.2020г.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6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5. 2.2.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Публикация (распечатка) дневника наблюдений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Т.Г.,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24.01.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01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5. 2.3.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Заполнение дневников наблюдений педагогами ДОУ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Дневник наблюдений заведующей об издании приказа по ДОУ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27.01.-31.01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Блок-схема: узел 1"/>
          <p:cNvSpPr/>
          <p:nvPr/>
        </p:nvSpPr>
        <p:spPr>
          <a:xfrm>
            <a:off x="8465100" y="2925148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486380" y="5410285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474950" y="3241338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8465100" y="3549103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8486380" y="3828008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474950" y="4130635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486380" y="4468549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486380" y="4881233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465100" y="5759210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465100" y="6182617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8474950" y="2149952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3" name="Title 5"/>
          <p:cNvSpPr>
            <a:spLocks noGrp="1"/>
          </p:cNvSpPr>
          <p:nvPr>
            <p:ph type="title"/>
          </p:nvPr>
        </p:nvSpPr>
        <p:spPr>
          <a:xfrm>
            <a:off x="1231900" y="38100"/>
            <a:ext cx="6681788" cy="877888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План мероприятий по проекту </a:t>
            </a:r>
            <a:r>
              <a:rPr lang="ru-RU" dirty="0" smtClean="0">
                <a:solidFill>
                  <a:srgbClr val="FF0000"/>
                </a:solidFill>
              </a:rPr>
              <a:t>«Оптимизация работы методической службы ДОУ в рамках решения годовых задач в МБДОУ детский сад №85»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68551"/>
              </p:ext>
            </p:extLst>
          </p:nvPr>
        </p:nvGraphicFramePr>
        <p:xfrm>
          <a:off x="147187" y="981267"/>
          <a:ext cx="8681616" cy="526750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4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38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92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65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42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14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00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2291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2291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7760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4375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225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186227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26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62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30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23.01-28.01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05.02-12.02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25.02..-28.02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02.03-06.03.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10.03-31.03.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4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Дневник наблюдений методиста(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ст.воспитателя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по подготовке к семинару(консультации);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Дневник наблюдений педагога по подготовке к открытому занятию;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Дневник наблюдений методиста(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ст.воспитателя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по подготовке к тематическому контролю;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Дневник наблюдений методиста (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ст.воспитателя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по подготовке к педагогическому совету.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5.2.4.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Подсчет временных показателей текущего процесса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03.02.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5.2.5.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Проведение анализа дневников.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04.02. 2020г..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5.2.6.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Проведение сравнительного анализа с данными анкетирования.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04.02.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5.2.7.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Интерпретация результатов и выводы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42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Замена форм организации работы по решению годовых задач.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Сокращение времени на подготовку и проведение мероприятий.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05.02.-12.02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9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5.3.1.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Публикация (распечатка) дневников наблюдений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5.3.2.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Заполнение дневников наблюдений педагогами ДОУ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05.02-07.02.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Блок-схема: узел 7"/>
          <p:cNvSpPr/>
          <p:nvPr/>
        </p:nvSpPr>
        <p:spPr>
          <a:xfrm>
            <a:off x="8408116" y="3641027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403633" y="4003023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403633" y="4367000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408116" y="4721842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408116" y="5166007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408116" y="5610172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8403633" y="5941851"/>
            <a:ext cx="2664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3" name="Title 5"/>
          <p:cNvSpPr>
            <a:spLocks noGrp="1"/>
          </p:cNvSpPr>
          <p:nvPr>
            <p:ph type="title"/>
          </p:nvPr>
        </p:nvSpPr>
        <p:spPr>
          <a:xfrm>
            <a:off x="1231900" y="38100"/>
            <a:ext cx="6681788" cy="877888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План мероприятий по проекту </a:t>
            </a:r>
            <a:r>
              <a:rPr lang="ru-RU" dirty="0" smtClean="0">
                <a:solidFill>
                  <a:srgbClr val="FF0000"/>
                </a:solidFill>
              </a:rPr>
              <a:t>«Оптимизация работы методической службы ДОУ в рамках решения годовых задач в МБДОУ детский сад №85»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56446"/>
              </p:ext>
            </p:extLst>
          </p:nvPr>
        </p:nvGraphicFramePr>
        <p:xfrm>
          <a:off x="106765" y="945772"/>
          <a:ext cx="8774345" cy="5375309"/>
        </p:xfrm>
        <a:graphic>
          <a:graphicData uri="http://schemas.openxmlformats.org/drawingml/2006/table">
            <a:tbl>
              <a:tblPr/>
              <a:tblGrid>
                <a:gridCol w="211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5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67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87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28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35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36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30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77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0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642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4172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304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5305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8928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0872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66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8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27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23.01-28.01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05.02-12.02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25.02..-28.02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02.03--06.03.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10.03-31.03.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06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Дневник наблюдений методиста(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ст.воспитателя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по формированию банка данных (кейсов);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Дневник наблюдений педагога по подготовке к плановому занятию;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Дневник наблюдений методиста(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ст.воспитателя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по подготовке к педагогическому совету.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5.3.3.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Подсчет временных показателей целевого процесса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5.3.4.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Проведение анализа дневников наблюдений.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5.3.5.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Проведение сравнительного анализа с данными дневников наблюдений по текущему процессу.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7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5.3.6.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Интерпретация результатов и выводы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12.02.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Работа по повышению профессиональной компетентности строится без учета профессионального уровня педагогов.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Определение профессионального уровня педагогов.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Выявление фактического уровня профессиональной компетентности педагогов по проблеме.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Грачева Н.И.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02.- 06.03.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71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6.1.1.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Анкетирование педагогов с целью выявления уровня профессиональной компетентности педагогов.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Сокращение времени на подготовку и проведение мероприятий.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02.- 05.03.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7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6.1.2.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Разработка и формулировка вопросов анкеты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02.- 03.03.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Блок-схема: узел 6"/>
          <p:cNvSpPr/>
          <p:nvPr/>
        </p:nvSpPr>
        <p:spPr>
          <a:xfrm>
            <a:off x="8477902" y="3304744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8477902" y="3624141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486613" y="4015211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492725" y="4457679"/>
            <a:ext cx="270000" cy="266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8480296" y="4933719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480501" y="5539967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480501" y="5979601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3" name="Title 5"/>
          <p:cNvSpPr>
            <a:spLocks noGrp="1"/>
          </p:cNvSpPr>
          <p:nvPr>
            <p:ph type="title"/>
          </p:nvPr>
        </p:nvSpPr>
        <p:spPr>
          <a:xfrm>
            <a:off x="1231900" y="38100"/>
            <a:ext cx="6681788" cy="877888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План мероприятий по проекту </a:t>
            </a:r>
            <a:r>
              <a:rPr lang="ru-RU" dirty="0" smtClean="0">
                <a:solidFill>
                  <a:srgbClr val="FF0000"/>
                </a:solidFill>
              </a:rPr>
              <a:t>«Оптимизация работы методической службы ДОУ в рамках решения годовых задач в МБДОУ детский сад №85»</a:t>
            </a:r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35352"/>
              </p:ext>
            </p:extLst>
          </p:nvPr>
        </p:nvGraphicFramePr>
        <p:xfrm>
          <a:off x="58829" y="915988"/>
          <a:ext cx="8814209" cy="5745082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57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44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89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99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86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274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291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1148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2291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6987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7078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8121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20121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65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24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04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23.01-28.01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05.02-12.02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25.02..-28.02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02.03--06.03.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10.03-31.03.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Весь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6.1.3.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Загрузка ее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Гугл Формы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04.03.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6.1.4.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Размещение ссылки на анкетирование педагогов в группе ДОУ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04.03.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9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6.1.5.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Оповещение педагогов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04.03.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9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6.1.6..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Интерпретация и анализ результатов анкетирования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05.03.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14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Определение индивидуального маршрута самообразования  повышения уровня профессиональной компетентности педагогов.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Повышение качества образования, представлений (достижений) детей и как следствие достижение целевых ориентиров,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установленных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ФГОС ДО.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10.03.-31.03.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6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6.2.1.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Разработка карты индивидуального маршрута по повышению уровня профессиональной компетентности  педагогов.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10.03.-31.03.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7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6.2.2.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Индивидуальные беседы с педагогами по согласованию индивидуального маршрута..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10.03.-31.03.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C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85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6.2,3.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Изучение педагогами кейсов.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Прохождение по карте индивидуального маршрута по повышению уровня профессиональной компетентности  педагогов.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01.04.-25.05.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53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Повторное анкетирование педагогов с достаточным и недостаточным уровнем профессиональной компетентности.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Анализ полученных результатов.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Повышение уровня профессиональной компетентности у педагогов с выявленным изначально недостаточным уровнем профессиональной компетенции.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6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6.3.1.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Интерпретация полученных данных.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Афонина О.В.,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Пырсина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Т.Г.,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26.05.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8447021" y="1934179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447021" y="2241006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447021" y="2836241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8447021" y="3367958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8447021" y="4038459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456542" y="4551905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8447021" y="5072269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8447021" y="2529414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8447021" y="5800704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8447021" y="6349358"/>
            <a:ext cx="270000" cy="266400"/>
          </a:xfrm>
          <a:prstGeom prst="flowChartConnector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" y="3193018"/>
            <a:ext cx="8572500" cy="677108"/>
          </a:xfrm>
        </p:spPr>
        <p:txBody>
          <a:bodyPr/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9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Заголовок 1"/>
          <p:cNvSpPr>
            <a:spLocks noGrp="1"/>
          </p:cNvSpPr>
          <p:nvPr>
            <p:ph type="title"/>
          </p:nvPr>
        </p:nvSpPr>
        <p:spPr>
          <a:xfrm>
            <a:off x="1231900" y="230188"/>
            <a:ext cx="6681788" cy="492125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Реализация ПСР-проекта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87850" y="2898775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1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4208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124" y="991018"/>
            <a:ext cx="875964" cy="131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090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971" y="2203232"/>
            <a:ext cx="983777" cy="12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091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71" y="4779292"/>
            <a:ext cx="1119809" cy="1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092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73" y="893852"/>
            <a:ext cx="82638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96046" y="926125"/>
            <a:ext cx="475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cap="all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«Достижения педагогов»</a:t>
            </a:r>
            <a:endParaRPr lang="ru-RU" sz="2400" b="1" cap="all" dirty="0"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03465" y="1468627"/>
            <a:ext cx="72041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Серебренникова Евгения Евгеньевна 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Победитель конкурса профессионального мастерства «Воспитатель года 2017»</a:t>
            </a:r>
            <a:r>
              <a:rPr lang="ru-RU" altLang="ru-RU" sz="1400" dirty="0">
                <a:latin typeface="+mn-lt"/>
              </a:rPr>
              <a:t>;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Победитель Всероссийского конкурса им. Л.С. Выготского 201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г.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8729" y="2344777"/>
            <a:ext cx="76403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Times New Roman" panose="02020603050405020304" pitchFamily="18" charset="0"/>
              </a:rPr>
              <a:t>Курдицкая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Times New Roman" panose="02020603050405020304" pitchFamily="18" charset="0"/>
              </a:rPr>
              <a:t> Светлана Юрьевна</a:t>
            </a:r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+mn-lt"/>
                <a:ea typeface="Times New Roman" panose="02020603050405020304" pitchFamily="18" charset="0"/>
              </a:rPr>
              <a:t>Лауреат конкурса профессионального мастерства «Воспитатель года 2019».</a:t>
            </a:r>
            <a:endParaRPr lang="ru-RU" sz="1200" dirty="0" smtClean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2023" y="3169724"/>
            <a:ext cx="621344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Бочарова</a:t>
            </a:r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 Дина Леонидовна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+mn-lt"/>
              </a:rPr>
              <a:t>Победитель городского конкурса на присуждение муниципальной премии </a:t>
            </a:r>
            <a:r>
              <a:rPr lang="ru-RU" sz="1400" dirty="0" smtClean="0">
                <a:latin typeface="+mn-lt"/>
              </a:rPr>
              <a:t>лучшим </a:t>
            </a:r>
            <a:r>
              <a:rPr lang="ru-RU" sz="1400" dirty="0">
                <a:latin typeface="+mn-lt"/>
              </a:rPr>
              <a:t>педагогическим работникам муниципальных </a:t>
            </a:r>
            <a:r>
              <a:rPr lang="ru-RU" sz="1400" dirty="0" smtClean="0">
                <a:latin typeface="+mn-lt"/>
              </a:rPr>
              <a:t>образовательных </a:t>
            </a:r>
            <a:r>
              <a:rPr lang="ru-RU" sz="1400" dirty="0">
                <a:latin typeface="+mn-lt"/>
              </a:rPr>
              <a:t>учреждений города Орла в 2017г.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+mn-lt"/>
              </a:rPr>
              <a:t>Победитель конкурсного отбора лучших учителей и иных </a:t>
            </a:r>
            <a:r>
              <a:rPr lang="ru-RU" sz="1400" dirty="0" smtClean="0">
                <a:latin typeface="+mn-lt"/>
              </a:rPr>
              <a:t>педагогических </a:t>
            </a:r>
            <a:r>
              <a:rPr lang="ru-RU" sz="1400" dirty="0">
                <a:latin typeface="+mn-lt"/>
              </a:rPr>
              <a:t>работников образовательных организаций </a:t>
            </a:r>
            <a:r>
              <a:rPr lang="ru-RU" sz="1400" dirty="0" smtClean="0">
                <a:latin typeface="+mn-lt"/>
              </a:rPr>
              <a:t>и </a:t>
            </a:r>
            <a:r>
              <a:rPr lang="ru-RU" sz="1400" dirty="0">
                <a:latin typeface="+mn-lt"/>
              </a:rPr>
              <a:t>организаций, осуществляющих образовательную </a:t>
            </a:r>
            <a:r>
              <a:rPr lang="ru-RU" sz="1400" dirty="0" smtClean="0">
                <a:latin typeface="+mn-lt"/>
              </a:rPr>
              <a:t>деятельность</a:t>
            </a:r>
            <a:r>
              <a:rPr lang="ru-RU" sz="1400" dirty="0">
                <a:latin typeface="+mn-lt"/>
              </a:rPr>
              <a:t>, Орловской области в 2019 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0343" y="5073230"/>
            <a:ext cx="702103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Горюнова Ирина Леонидовна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+mn-lt"/>
              </a:rPr>
              <a:t>Победитель конкурсного отбора лучших учителей и иных педагогических работников образовательных организаций и организаций, осуществляющих образовательную деятельность, Орловской области в 2017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-2" r="4702" b="-2282"/>
          <a:stretch/>
        </p:blipFill>
        <p:spPr>
          <a:xfrm>
            <a:off x="9879" y="3492705"/>
            <a:ext cx="1680210" cy="1248678"/>
          </a:xfrm>
          <a:prstGeom prst="rect">
            <a:avLst/>
          </a:prstGeom>
        </p:spPr>
      </p:pic>
      <p:pic>
        <p:nvPicPr>
          <p:cNvPr id="942081" name="Рисунок 13"/>
          <p:cNvPicPr>
            <a:picLocks noChangeAspect="1"/>
          </p:cNvPicPr>
          <p:nvPr/>
        </p:nvPicPr>
        <p:blipFill rotWithShape="1">
          <a:blip r:embed="rId8"/>
          <a:srcRect l="12402" t="-407" r="26136" b="-566"/>
          <a:stretch/>
        </p:blipFill>
        <p:spPr bwMode="auto">
          <a:xfrm>
            <a:off x="1640343" y="3372391"/>
            <a:ext cx="1052474" cy="130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42" y="4157671"/>
            <a:ext cx="876949" cy="1268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47" y="3869172"/>
            <a:ext cx="893641" cy="1326783"/>
          </a:xfrm>
          <a:prstGeom prst="rect">
            <a:avLst/>
          </a:prstGeom>
        </p:spPr>
      </p:pic>
      <p:sp>
        <p:nvSpPr>
          <p:cNvPr id="942082" name="Заголовок 1"/>
          <p:cNvSpPr>
            <a:spLocks noGrp="1"/>
          </p:cNvSpPr>
          <p:nvPr>
            <p:ph type="title"/>
          </p:nvPr>
        </p:nvSpPr>
        <p:spPr>
          <a:xfrm>
            <a:off x="1231900" y="230188"/>
            <a:ext cx="6681788" cy="492125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Реализация ПСР-проекта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87850" y="2898775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1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42084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1048" y="3311008"/>
            <a:ext cx="12192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08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0725" y="2336800"/>
            <a:ext cx="1685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086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2323" y="1452781"/>
            <a:ext cx="172878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087" name="TextBox 5"/>
          <p:cNvSpPr txBox="1">
            <a:spLocks noChangeArrowheads="1"/>
          </p:cNvSpPr>
          <p:nvPr/>
        </p:nvSpPr>
        <p:spPr bwMode="auto">
          <a:xfrm>
            <a:off x="0" y="1343313"/>
            <a:ext cx="542232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«Разработка и внедрение системной модели управления качеством образования в дошкольной образовательной организации на основе методического комплекса для организации системы оценки качества дошкольного образования» </a:t>
            </a:r>
            <a:endParaRPr lang="ru-RU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Приказ №5 ФГБНУ «Институт изучения детства, семьи и воспитания Российской академии образования» от 31.01.2018г.);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0805" y="913626"/>
            <a:ext cx="7623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cap="all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«Инновационные площадки»</a:t>
            </a:r>
            <a:endParaRPr lang="ru-RU" sz="2400" b="1" cap="all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750" y="3761095"/>
            <a:ext cx="51244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«Научно-методическое и организационно-педагогическое сопровождение деятельности образовательных организаций, внедряющих комплексную основную образовательную программу «Теремок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».</a:t>
            </a:r>
          </a:p>
          <a:p>
            <a:pPr indent="450215" algn="ctr"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Приказ №10 ФГБНУ «Институт изучения детства, семьи и воспитания Российской академии образования» от 20.03.2018г.).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39" y="4922842"/>
            <a:ext cx="797246" cy="1111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85" y="5195955"/>
            <a:ext cx="739660" cy="10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3" name="Заголовок 1"/>
          <p:cNvSpPr>
            <a:spLocks noGrp="1"/>
          </p:cNvSpPr>
          <p:nvPr>
            <p:ph type="title"/>
          </p:nvPr>
        </p:nvSpPr>
        <p:spPr>
          <a:xfrm>
            <a:off x="1231900" y="230188"/>
            <a:ext cx="6681788" cy="492125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Реализация ПСР-проекта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0805" y="913626"/>
            <a:ext cx="7623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«НОРМАТИВНО-ПРАВОВЫЕ </a:t>
            </a:r>
            <a:r>
              <a:rPr lang="ru-RU" altLang="ru-RU" sz="2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ДОКУМЕНТЫ»</a:t>
            </a:r>
            <a:endParaRPr lang="ru-RU" sz="2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751" y="1313736"/>
            <a:ext cx="8559736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Федеральный закон от 29 декабря 2012 г. № 273-ФЗ «ОБ ОБРАЗОВАНИИ В РОССИЙСКОЙ ФЕДЕРАЦИИ»</a:t>
            </a:r>
          </a:p>
          <a:p>
            <a:pPr algn="just">
              <a:lnSpc>
                <a:spcPts val="1500"/>
              </a:lnSpc>
              <a:spcAft>
                <a:spcPts val="600"/>
              </a:spcAft>
            </a:pPr>
            <a:r>
              <a:rPr lang="ru-RU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Статья 31. Организации, осуществляющие обучение</a:t>
            </a:r>
            <a:endParaRPr lang="ru-RU" b="1" dirty="0">
              <a:latin typeface="+mn-lt"/>
              <a:cs typeface="Calibri" panose="020F0502020204030204" pitchFamily="34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п.6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Для осуществления образовательной деятельности организацией, осуществляющей обучение, в ее структуре создается </a:t>
            </a:r>
            <a:r>
              <a:rPr lang="ru-RU" sz="1400" u="sng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специализированное структурное образовательное подразделение. </a:t>
            </a:r>
            <a:endParaRPr lang="ru-RU" sz="1400" u="sng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Деятельность такого подразделения регулируется </a:t>
            </a:r>
            <a:r>
              <a:rPr lang="ru-RU" sz="1400" u="sng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положением</a:t>
            </a:r>
            <a:r>
              <a:rPr lang="ru-RU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разрабатываемым и утверждаемым организацией, осуществляющей обучение.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749" y="2975352"/>
            <a:ext cx="8326563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500"/>
              </a:lnSpc>
            </a:pPr>
            <a:r>
              <a:rPr lang="ru-RU" sz="1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Государственная программа «Информационное общество», </a:t>
            </a:r>
            <a:r>
              <a:rPr lang="ru-RU" sz="14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утвержденной постановлением Правительства Российской Федерации от 29  марта 2019 г. № 356-24</a:t>
            </a:r>
            <a:r>
              <a:rPr lang="ru-RU" sz="1400" b="1" i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lvl="0" algn="just">
              <a:lnSpc>
                <a:spcPts val="1500"/>
              </a:lnSpc>
            </a:pPr>
            <a:r>
              <a:rPr lang="ru-RU" sz="1400" b="1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Участники Государственной программы </a:t>
            </a:r>
            <a:r>
              <a:rPr lang="ru-RU" sz="14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– МВД России, МИД России, Минкультуры России, </a:t>
            </a:r>
            <a:r>
              <a:rPr lang="ru-RU" sz="1400" dirty="0" err="1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Минобрнауки</a:t>
            </a:r>
            <a:r>
              <a:rPr lang="ru-RU" sz="14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России, </a:t>
            </a:r>
            <a:r>
              <a:rPr lang="ru-RU" sz="1400" b="1" dirty="0" err="1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Минпросвещения</a:t>
            </a:r>
            <a:r>
              <a:rPr lang="ru-RU" sz="1400" b="1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России</a:t>
            </a:r>
            <a:r>
              <a:rPr lang="ru-RU" sz="14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Минобороны России, Минэкономразвития России, Минтранс России, МЧС России, </a:t>
            </a:r>
            <a:r>
              <a:rPr lang="ru-RU" sz="1400" dirty="0" err="1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Росморречфлот</a:t>
            </a:r>
            <a:r>
              <a:rPr lang="ru-RU" sz="14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Росархив</a:t>
            </a:r>
            <a:r>
              <a:rPr lang="ru-RU" sz="14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ФСБ России, ФСО России, Росстат, </a:t>
            </a:r>
            <a:r>
              <a:rPr lang="ru-RU" sz="1400" dirty="0" err="1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Росаккредитация</a:t>
            </a:r>
            <a:r>
              <a:rPr lang="ru-RU" sz="14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Роскомнадзор</a:t>
            </a:r>
            <a:r>
              <a:rPr lang="ru-RU" sz="140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 </a:t>
            </a:r>
            <a:endParaRPr lang="ru-RU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3710" y="4407338"/>
            <a:ext cx="83265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500"/>
              </a:lnSpc>
            </a:pPr>
            <a:r>
              <a:rPr lang="ru-RU" sz="1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Федеральный </a:t>
            </a:r>
            <a:r>
              <a:rPr lang="ru-RU" sz="1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проект </a:t>
            </a:r>
            <a:r>
              <a:rPr lang="ru-RU" sz="1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"Цифровая образовательная среда" </a:t>
            </a:r>
            <a:endParaRPr lang="ru-RU" cap="small" dirty="0">
              <a:latin typeface="+mn-lt"/>
              <a:ea typeface="Times New Roman" panose="02020603050405020304" pitchFamily="18" charset="0"/>
            </a:endParaRPr>
          </a:p>
          <a:p>
            <a:pPr lvl="0" algn="just">
              <a:lnSpc>
                <a:spcPts val="1500"/>
              </a:lnSpc>
            </a:pPr>
            <a:endParaRPr lang="ru-RU" cap="small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710" y="4629290"/>
            <a:ext cx="85898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+mn-lt"/>
                <a:ea typeface="Times New Roman" panose="02020603050405020304" pitchFamily="18" charset="0"/>
              </a:rPr>
              <a:t>1 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октября 2018 г. - 31 декабря 2024 г. 7 мая 2018 года указ президента  «О национальных целях и стратегических задачах развития Российской Федерации на период до 2024 года</a:t>
            </a:r>
            <a:r>
              <a:rPr lang="ru-RU" sz="1400" dirty="0" smtClean="0">
                <a:latin typeface="+mn-lt"/>
                <a:ea typeface="Times New Roman" panose="02020603050405020304" pitchFamily="18" charset="0"/>
              </a:rPr>
              <a:t>».</a:t>
            </a:r>
            <a:endParaRPr lang="ru-RU" sz="1400" dirty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+mn-lt"/>
                <a:ea typeface="Times New Roman" panose="02020603050405020304" pitchFamily="18" charset="0"/>
              </a:rPr>
              <a:t>Цель и показатели федерального проекта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: «Создание условий для внедрения к 2024 году современной и безопасной цифровой образовательной среды, обеспечивающей формирование ценности к саморазвитию и самообразованию у обучающихся образовательных организаций всех видов и уровней, путем обновления информационно-коммуникационной инфраструктуры, </a:t>
            </a:r>
            <a:r>
              <a:rPr lang="ru-RU" sz="1400" b="1" dirty="0">
                <a:latin typeface="+mn-lt"/>
                <a:ea typeface="Times New Roman" panose="02020603050405020304" pitchFamily="18" charset="0"/>
              </a:rPr>
              <a:t>подготовки кадров</a:t>
            </a:r>
            <a:r>
              <a:rPr lang="ru-RU" sz="1400" dirty="0">
                <a:latin typeface="+mn-lt"/>
                <a:ea typeface="Times New Roman" panose="02020603050405020304" pitchFamily="18" charset="0"/>
              </a:rPr>
              <a:t>, создания федеральной цифровой платформы.</a:t>
            </a:r>
            <a:endParaRPr lang="ru-RU" sz="1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409" name="Object 25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120775" y="841375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841375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2410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9050" y="917575"/>
            <a:ext cx="8191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4650" y="889000"/>
            <a:ext cx="8380413" cy="833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9614" tIns="44807" rIns="89614" bIns="44807" anchor="ctr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  <a:defRPr/>
            </a:pPr>
            <a:r>
              <a:rPr lang="ru-RU" sz="1960" b="1" cap="all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проекта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372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«ОПТИМИЗАЦИЯ ПРОЦЕССА РАБОТЫ МЕТОДИЧЕСКОЙ СЛУЖБЫ ДОУ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372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МБДОУ ДЕТСКИЙ САД №85 В РАМКАХ РЕШЕНИЯ ГОДОВЫХ ЗАДАЧ»</a:t>
            </a:r>
            <a:endParaRPr lang="ru-RU" sz="1372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2412" name="Рисунок 2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3638" y="3870325"/>
            <a:ext cx="9858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13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6325" y="1835150"/>
            <a:ext cx="9461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14" name="Рисунок 3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65725" y="1806575"/>
            <a:ext cx="93821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15" name="Рисунок 22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62175" y="3870325"/>
            <a:ext cx="10541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16" name="Рисунок 22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" y="3870325"/>
            <a:ext cx="9556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17" name="Рисунок 22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99150" y="3870325"/>
            <a:ext cx="10128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18" name="Рисунок 22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37000" y="3870325"/>
            <a:ext cx="111601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419" name="TextBox 233"/>
          <p:cNvSpPr txBox="1">
            <a:spLocks noChangeArrowheads="1"/>
          </p:cNvSpPr>
          <p:nvPr/>
        </p:nvSpPr>
        <p:spPr bwMode="auto">
          <a:xfrm>
            <a:off x="612775" y="3175000"/>
            <a:ext cx="187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002060"/>
                </a:solidFill>
              </a:rPr>
              <a:t>Наталья Ивановна Грачева</a:t>
            </a:r>
          </a:p>
          <a:p>
            <a:pPr algn="ctr"/>
            <a:r>
              <a:rPr lang="ru-RU" sz="1000" b="1"/>
              <a:t>Владелец процесса Руководитель проекта</a:t>
            </a:r>
          </a:p>
        </p:txBody>
      </p:sp>
      <p:sp>
        <p:nvSpPr>
          <p:cNvPr id="272420" name="TextBox 50"/>
          <p:cNvSpPr txBox="1">
            <a:spLocks noChangeArrowheads="1"/>
          </p:cNvSpPr>
          <p:nvPr/>
        </p:nvSpPr>
        <p:spPr bwMode="auto">
          <a:xfrm>
            <a:off x="2509838" y="3233738"/>
            <a:ext cx="1951037" cy="54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700"/>
              </a:lnSpc>
              <a:spcBef>
                <a:spcPts val="588"/>
              </a:spcBef>
            </a:pPr>
            <a:r>
              <a:rPr lang="ru-RU" sz="1000" b="1" dirty="0">
                <a:solidFill>
                  <a:srgbClr val="002060"/>
                </a:solidFill>
              </a:rPr>
              <a:t>Олеся Сергеевна </a:t>
            </a:r>
          </a:p>
          <a:p>
            <a:pPr algn="ctr">
              <a:lnSpc>
                <a:spcPts val="700"/>
              </a:lnSpc>
              <a:spcBef>
                <a:spcPts val="588"/>
              </a:spcBef>
            </a:pPr>
            <a:r>
              <a:rPr lang="ru-RU" sz="1000" b="1" dirty="0">
                <a:solidFill>
                  <a:srgbClr val="002060"/>
                </a:solidFill>
              </a:rPr>
              <a:t>Коркина</a:t>
            </a:r>
          </a:p>
          <a:p>
            <a:pPr algn="ctr">
              <a:lnSpc>
                <a:spcPts val="900"/>
              </a:lnSpc>
              <a:spcBef>
                <a:spcPts val="588"/>
              </a:spcBef>
            </a:pPr>
            <a:r>
              <a:rPr lang="ru-RU" sz="1000" b="1" dirty="0"/>
              <a:t>Эксперт</a:t>
            </a:r>
          </a:p>
        </p:txBody>
      </p:sp>
      <p:sp>
        <p:nvSpPr>
          <p:cNvPr id="272421" name="TextBox 51"/>
          <p:cNvSpPr txBox="1">
            <a:spLocks noChangeArrowheads="1"/>
          </p:cNvSpPr>
          <p:nvPr/>
        </p:nvSpPr>
        <p:spPr bwMode="auto">
          <a:xfrm>
            <a:off x="4722813" y="3189288"/>
            <a:ext cx="1825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000"/>
              </a:lnSpc>
              <a:spcBef>
                <a:spcPts val="588"/>
              </a:spcBef>
            </a:pPr>
            <a:r>
              <a:rPr lang="ru-RU" sz="1000" b="1" dirty="0">
                <a:solidFill>
                  <a:srgbClr val="002060"/>
                </a:solidFill>
              </a:rPr>
              <a:t>Ольга Владимировна Афонина</a:t>
            </a:r>
          </a:p>
          <a:p>
            <a:pPr algn="ctr">
              <a:lnSpc>
                <a:spcPts val="1000"/>
              </a:lnSpc>
              <a:spcBef>
                <a:spcPts val="588"/>
              </a:spcBef>
            </a:pPr>
            <a:r>
              <a:rPr lang="ru-RU" sz="1000" b="1" dirty="0"/>
              <a:t>Основной исполнитель</a:t>
            </a:r>
          </a:p>
        </p:txBody>
      </p:sp>
      <p:sp>
        <p:nvSpPr>
          <p:cNvPr id="272422" name="TextBox 52"/>
          <p:cNvSpPr txBox="1">
            <a:spLocks noChangeArrowheads="1"/>
          </p:cNvSpPr>
          <p:nvPr/>
        </p:nvSpPr>
        <p:spPr bwMode="auto">
          <a:xfrm>
            <a:off x="6665913" y="3184525"/>
            <a:ext cx="19907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000"/>
              </a:lnSpc>
              <a:spcBef>
                <a:spcPts val="588"/>
              </a:spcBef>
            </a:pPr>
            <a:r>
              <a:rPr lang="ru-RU" sz="1000" b="1">
                <a:solidFill>
                  <a:srgbClr val="002060"/>
                </a:solidFill>
              </a:rPr>
              <a:t>Татьяна Геннадьевна Пырсина</a:t>
            </a:r>
          </a:p>
          <a:p>
            <a:pPr algn="ctr">
              <a:lnSpc>
                <a:spcPts val="1000"/>
              </a:lnSpc>
              <a:spcBef>
                <a:spcPts val="588"/>
              </a:spcBef>
            </a:pPr>
            <a:r>
              <a:rPr lang="ru-RU" sz="1000" b="1"/>
              <a:t>Основной исполнитель</a:t>
            </a:r>
          </a:p>
        </p:txBody>
      </p:sp>
      <p:sp>
        <p:nvSpPr>
          <p:cNvPr id="272423" name="TextBox 53"/>
          <p:cNvSpPr txBox="1">
            <a:spLocks noChangeArrowheads="1"/>
          </p:cNvSpPr>
          <p:nvPr/>
        </p:nvSpPr>
        <p:spPr bwMode="auto">
          <a:xfrm>
            <a:off x="19050" y="5284788"/>
            <a:ext cx="19097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88"/>
              </a:spcBef>
            </a:pPr>
            <a:r>
              <a:rPr lang="ru-RU" sz="1000" b="1">
                <a:solidFill>
                  <a:srgbClr val="002060"/>
                </a:solidFill>
              </a:rPr>
              <a:t>Евгения Евгеньевна Серебренникова</a:t>
            </a:r>
          </a:p>
          <a:p>
            <a:pPr algn="ctr">
              <a:spcBef>
                <a:spcPts val="588"/>
              </a:spcBef>
            </a:pPr>
            <a:r>
              <a:rPr lang="ru-RU" sz="1000" b="1"/>
              <a:t>Основной исполнитель</a:t>
            </a:r>
          </a:p>
        </p:txBody>
      </p:sp>
      <p:sp>
        <p:nvSpPr>
          <p:cNvPr id="272424" name="TextBox 54"/>
          <p:cNvSpPr txBox="1">
            <a:spLocks noChangeArrowheads="1"/>
          </p:cNvSpPr>
          <p:nvPr/>
        </p:nvSpPr>
        <p:spPr bwMode="auto">
          <a:xfrm>
            <a:off x="1784350" y="5289550"/>
            <a:ext cx="18780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88"/>
              </a:spcBef>
            </a:pPr>
            <a:r>
              <a:rPr lang="ru-RU" sz="1000" b="1">
                <a:solidFill>
                  <a:srgbClr val="002060"/>
                </a:solidFill>
              </a:rPr>
              <a:t>Лариса Вячеславовна Овсянникова</a:t>
            </a:r>
          </a:p>
          <a:p>
            <a:pPr algn="ctr">
              <a:spcBef>
                <a:spcPts val="588"/>
              </a:spcBef>
            </a:pPr>
            <a:r>
              <a:rPr lang="ru-RU" sz="1000" b="1"/>
              <a:t>Основной исполнитель</a:t>
            </a:r>
          </a:p>
        </p:txBody>
      </p:sp>
      <p:sp>
        <p:nvSpPr>
          <p:cNvPr id="272425" name="TextBox 55"/>
          <p:cNvSpPr txBox="1">
            <a:spLocks noChangeArrowheads="1"/>
          </p:cNvSpPr>
          <p:nvPr/>
        </p:nvSpPr>
        <p:spPr bwMode="auto">
          <a:xfrm>
            <a:off x="3662363" y="5268913"/>
            <a:ext cx="1651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88"/>
              </a:spcBef>
            </a:pPr>
            <a:r>
              <a:rPr lang="ru-RU" sz="1000" b="1">
                <a:solidFill>
                  <a:srgbClr val="002060"/>
                </a:solidFill>
              </a:rPr>
              <a:t>Любовь Григорьевна Писарева</a:t>
            </a:r>
          </a:p>
          <a:p>
            <a:pPr algn="ctr">
              <a:spcBef>
                <a:spcPts val="588"/>
              </a:spcBef>
            </a:pPr>
            <a:r>
              <a:rPr lang="ru-RU" sz="1000" b="1"/>
              <a:t>Координатор</a:t>
            </a:r>
          </a:p>
        </p:txBody>
      </p:sp>
      <p:sp>
        <p:nvSpPr>
          <p:cNvPr id="272426" name="TextBox 57"/>
          <p:cNvSpPr txBox="1">
            <a:spLocks noChangeArrowheads="1"/>
          </p:cNvSpPr>
          <p:nvPr/>
        </p:nvSpPr>
        <p:spPr bwMode="auto">
          <a:xfrm>
            <a:off x="5468938" y="5289550"/>
            <a:ext cx="18732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88"/>
              </a:spcBef>
            </a:pPr>
            <a:r>
              <a:rPr lang="ru-RU" sz="1000" b="1">
                <a:solidFill>
                  <a:srgbClr val="002060"/>
                </a:solidFill>
              </a:rPr>
              <a:t>Татьяна Анатольевна Быковская</a:t>
            </a:r>
          </a:p>
          <a:p>
            <a:pPr algn="ctr">
              <a:spcBef>
                <a:spcPts val="588"/>
              </a:spcBef>
            </a:pPr>
            <a:r>
              <a:rPr lang="ru-RU" sz="1000" b="1"/>
              <a:t>Основной исполнитель</a:t>
            </a:r>
          </a:p>
        </p:txBody>
      </p:sp>
      <p:sp>
        <p:nvSpPr>
          <p:cNvPr id="272427" name="TextBox 58"/>
          <p:cNvSpPr txBox="1">
            <a:spLocks noChangeArrowheads="1"/>
          </p:cNvSpPr>
          <p:nvPr/>
        </p:nvSpPr>
        <p:spPr bwMode="auto">
          <a:xfrm>
            <a:off x="7105650" y="5268913"/>
            <a:ext cx="185578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88"/>
              </a:spcBef>
            </a:pPr>
            <a:r>
              <a:rPr lang="ru-RU" sz="1000" b="1">
                <a:solidFill>
                  <a:srgbClr val="002060"/>
                </a:solidFill>
              </a:rPr>
              <a:t>Татьяна Юрьевна Бородина</a:t>
            </a:r>
          </a:p>
          <a:p>
            <a:pPr algn="ctr">
              <a:spcBef>
                <a:spcPts val="588"/>
              </a:spcBef>
            </a:pPr>
            <a:r>
              <a:rPr lang="ru-RU" sz="1000" b="1"/>
              <a:t>Основной исполнитель</a:t>
            </a:r>
          </a:p>
        </p:txBody>
      </p:sp>
      <p:pic>
        <p:nvPicPr>
          <p:cNvPr id="272428" name="Рисунок 1"/>
          <p:cNvPicPr>
            <a:picLocks noChangeAspect="1"/>
          </p:cNvPicPr>
          <p:nvPr/>
        </p:nvPicPr>
        <p:blipFill>
          <a:blip r:embed="rId14"/>
          <a:srcRect l="15134" r="9425" b="-1253"/>
          <a:stretch>
            <a:fillRect/>
          </a:stretch>
        </p:blipFill>
        <p:spPr bwMode="auto">
          <a:xfrm>
            <a:off x="2998788" y="1835150"/>
            <a:ext cx="9731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29" name="Рисунок 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11300" y="125413"/>
            <a:ext cx="59118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430" name="Рисунок 5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88200" y="1817688"/>
            <a:ext cx="94615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1" name="Title 1"/>
          <p:cNvSpPr>
            <a:spLocks noGrp="1"/>
          </p:cNvSpPr>
          <p:nvPr>
            <p:ph type="title"/>
          </p:nvPr>
        </p:nvSpPr>
        <p:spPr>
          <a:xfrm>
            <a:off x="957263" y="128588"/>
            <a:ext cx="7213600" cy="654050"/>
          </a:xfrm>
        </p:spPr>
        <p:txBody>
          <a:bodyPr/>
          <a:lstStyle/>
          <a:p>
            <a:pPr algn="ctr" eaLnBrk="1" hangingPunct="1">
              <a:lnSpc>
                <a:spcPts val="1700"/>
              </a:lnSpc>
            </a:pPr>
            <a:r>
              <a:rPr lang="ru-RU" sz="2000" dirty="0" smtClean="0"/>
              <a:t>Карточка ПСР-проекта </a:t>
            </a:r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1800" dirty="0" smtClean="0">
                <a:solidFill>
                  <a:srgbClr val="FF0000"/>
                </a:solidFill>
              </a:rPr>
              <a:t>Оптимизация процесса работы методической службы ДОУ в рамках решения годовых задач в МБДОУ детский сад № 85</a:t>
            </a:r>
            <a:r>
              <a:rPr lang="ru-RU" sz="2000" dirty="0" smtClean="0">
                <a:solidFill>
                  <a:srgbClr val="FF0000"/>
                </a:solidFill>
              </a:rPr>
              <a:t>»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grpSp>
        <p:nvGrpSpPr>
          <p:cNvPr id="947202" name="Group 2"/>
          <p:cNvGrpSpPr>
            <a:grpSpLocks/>
          </p:cNvGrpSpPr>
          <p:nvPr/>
        </p:nvGrpSpPr>
        <p:grpSpPr bwMode="auto">
          <a:xfrm>
            <a:off x="25399" y="920658"/>
            <a:ext cx="8859840" cy="5366356"/>
            <a:chOff x="172067" y="824784"/>
            <a:chExt cx="8788031" cy="5903839"/>
          </a:xfrm>
        </p:grpSpPr>
        <p:sp>
          <p:nvSpPr>
            <p:cNvPr id="46" name="Прямоугольник 33"/>
            <p:cNvSpPr/>
            <p:nvPr/>
          </p:nvSpPr>
          <p:spPr>
            <a:xfrm>
              <a:off x="262451" y="879445"/>
              <a:ext cx="4150734" cy="274899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7" name="Прямоугольник 34"/>
            <p:cNvSpPr/>
            <p:nvPr/>
          </p:nvSpPr>
          <p:spPr>
            <a:xfrm>
              <a:off x="262450" y="3693203"/>
              <a:ext cx="4150734" cy="303542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8" name="Прямоугольник 35"/>
            <p:cNvSpPr/>
            <p:nvPr/>
          </p:nvSpPr>
          <p:spPr>
            <a:xfrm>
              <a:off x="4499160" y="906170"/>
              <a:ext cx="4438892" cy="272279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900" kern="0" dirty="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49" name="Прямоугольник 36"/>
            <p:cNvSpPr/>
            <p:nvPr/>
          </p:nvSpPr>
          <p:spPr>
            <a:xfrm>
              <a:off x="4488925" y="3699490"/>
              <a:ext cx="4456213" cy="302913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ru-RU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99936" y="3677677"/>
              <a:ext cx="4234190" cy="2707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800" b="1" u="sng">
                  <a:solidFill>
                    <a:srgbClr val="3E87BD">
                      <a:lumMod val="75000"/>
                    </a:srgbClr>
                  </a:solidFill>
                </a:defRPr>
              </a:lvl1pPr>
            </a:lstStyle>
            <a:p>
              <a:pPr>
                <a:defRPr/>
              </a:pPr>
              <a:r>
                <a:rPr lang="en-US" sz="1000" kern="0" dirty="0">
                  <a:cs typeface="+mn-cs"/>
                </a:rPr>
                <a:t>4</a:t>
              </a:r>
              <a:r>
                <a:rPr lang="ru-RU" sz="1000" kern="0" dirty="0">
                  <a:cs typeface="+mn-cs"/>
                </a:rPr>
                <a:t>. Ключевые </a:t>
              </a:r>
              <a:r>
                <a:rPr lang="ru-RU" sz="1000" kern="0" dirty="0" smtClean="0">
                  <a:cs typeface="+mn-cs"/>
                </a:rPr>
                <a:t>события проекта</a:t>
              </a:r>
              <a:endParaRPr lang="ru-RU" sz="1000" kern="0" dirty="0"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2067" y="3641921"/>
              <a:ext cx="4234189" cy="2707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algn="ctr">
                <a:defRPr/>
              </a:pPr>
              <a:r>
                <a:rPr lang="en-US" sz="1000" u="sng" kern="0" dirty="0" smtClean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3</a:t>
              </a:r>
              <a:r>
                <a:rPr lang="ru-RU" sz="1000" u="sng" kern="0" dirty="0" smtClean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. Цели </a:t>
              </a:r>
              <a:r>
                <a:rPr lang="ru-RU" sz="1000" u="sng" kern="0" dirty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и </a:t>
              </a:r>
              <a:r>
                <a:rPr lang="ru-RU" sz="1000" u="sng" kern="0" dirty="0" smtClean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плановый эффект</a:t>
              </a:r>
              <a:endParaRPr lang="ru-RU" sz="1000" u="sng" kern="0" dirty="0">
                <a:solidFill>
                  <a:srgbClr val="3E87BD">
                    <a:lumMod val="75000"/>
                  </a:srgbClr>
                </a:solidFill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67659" y="873510"/>
              <a:ext cx="4212145" cy="2707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u="sng" kern="0" dirty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2</a:t>
              </a:r>
              <a:r>
                <a:rPr lang="ru-RU" sz="1000" b="1" u="sng" kern="0" dirty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. Обоснование выбора</a:t>
              </a:r>
            </a:p>
          </p:txBody>
        </p:sp>
        <p:sp>
          <p:nvSpPr>
            <p:cNvPr id="54" name="TextBox 65"/>
            <p:cNvSpPr txBox="1">
              <a:spLocks noChangeArrowheads="1"/>
            </p:cNvSpPr>
            <p:nvPr/>
          </p:nvSpPr>
          <p:spPr bwMode="auto">
            <a:xfrm>
              <a:off x="216156" y="2093717"/>
              <a:ext cx="4220018" cy="277693"/>
            </a:xfrm>
            <a:prstGeom prst="rect">
              <a:avLst/>
            </a:prstGeom>
            <a:noFill/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>
                <a:defRPr/>
              </a:pPr>
              <a:r>
                <a:rPr lang="ru-RU" altLang="ru-RU" sz="1000" kern="0" dirty="0" smtClean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Руководитель проекта</a:t>
              </a:r>
              <a:r>
                <a:rPr lang="en-US" altLang="ru-RU" sz="1000" kern="0" dirty="0" smtClean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:</a:t>
              </a:r>
              <a:r>
                <a:rPr lang="ru-RU" altLang="ru-RU" sz="1000" kern="0" dirty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 </a:t>
              </a:r>
              <a:r>
                <a:rPr lang="ru-RU" altLang="ru-RU" sz="1000" b="0" u="none" kern="0" dirty="0" smtClean="0">
                  <a:solidFill>
                    <a:schemeClr val="tx1"/>
                  </a:solidFill>
                  <a:cs typeface="+mn-cs"/>
                </a:rPr>
                <a:t>Н.И. Грачева, - заведующая ДОУ. </a:t>
              </a:r>
              <a:r>
                <a:rPr lang="en-US" altLang="ru-RU" sz="1000" b="0" u="none" kern="0" dirty="0" smtClean="0">
                  <a:solidFill>
                    <a:schemeClr val="tx1"/>
                  </a:solidFill>
                  <a:cs typeface="+mn-cs"/>
                </a:rPr>
                <a:t> </a:t>
              </a:r>
              <a:endParaRPr lang="ru-RU" altLang="ru-RU" sz="1000" b="0" u="none" kern="0" dirty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55" name="TextBox 65"/>
            <p:cNvSpPr txBox="1">
              <a:spLocks noChangeArrowheads="1"/>
            </p:cNvSpPr>
            <p:nvPr/>
          </p:nvSpPr>
          <p:spPr bwMode="auto">
            <a:xfrm>
              <a:off x="214582" y="1008864"/>
              <a:ext cx="4186949" cy="440118"/>
            </a:xfrm>
            <a:prstGeom prst="rect">
              <a:avLst/>
            </a:prstGeom>
            <a:noFill/>
            <a:ex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algn="just">
                <a:defRPr/>
              </a:pPr>
              <a:r>
                <a:rPr lang="ru-RU" altLang="ru-RU" sz="1000" kern="0" dirty="0" smtClean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Заказчики процесса</a:t>
              </a:r>
              <a:r>
                <a:rPr lang="en-US" altLang="ru-RU" sz="1000" kern="0" dirty="0" smtClean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:</a:t>
              </a:r>
              <a:r>
                <a:rPr lang="ru-RU" altLang="ru-RU" sz="1000" u="none" kern="0" dirty="0" smtClean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 </a:t>
              </a:r>
              <a:r>
                <a:rPr lang="ru-RU" altLang="ru-RU" sz="1000" b="0" u="none" kern="0" dirty="0" smtClean="0">
                  <a:solidFill>
                    <a:schemeClr val="tx1"/>
                  </a:solidFill>
                  <a:cs typeface="+mn-cs"/>
                </a:rPr>
                <a:t>Педагоги и методист (старший воспитатель) ДОУ.</a:t>
              </a:r>
              <a:endParaRPr lang="ru-RU" altLang="ru-RU" sz="1000" b="0" u="none" kern="0" dirty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56" name="TextBox 65"/>
            <p:cNvSpPr txBox="1">
              <a:spLocks noChangeArrowheads="1"/>
            </p:cNvSpPr>
            <p:nvPr/>
          </p:nvSpPr>
          <p:spPr bwMode="auto">
            <a:xfrm>
              <a:off x="195690" y="2287260"/>
              <a:ext cx="4238911" cy="1286691"/>
            </a:xfrm>
            <a:prstGeom prst="rect">
              <a:avLst/>
            </a:prstGeom>
            <a:noFill/>
            <a:ex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8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algn="just">
                <a:defRPr/>
              </a:pPr>
              <a:r>
                <a:rPr lang="ru-RU" altLang="ru-RU" sz="1000" kern="0" dirty="0" smtClean="0">
                  <a:solidFill>
                    <a:srgbClr val="3E87BD">
                      <a:lumMod val="75000"/>
                    </a:srgbClr>
                  </a:solidFill>
                  <a:latin typeface="+mn-lt"/>
                  <a:cs typeface="+mn-cs"/>
                </a:rPr>
                <a:t>Команда проекта: </a:t>
              </a:r>
              <a:r>
                <a:rPr lang="ru-RU" altLang="ru-RU" sz="1000" b="0" u="none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О. С. Коркина - </a:t>
              </a:r>
              <a:r>
                <a:rPr lang="ru-RU" sz="1000" b="0" u="none" dirty="0" smtClean="0">
                  <a:solidFill>
                    <a:schemeClr val="tx1"/>
                  </a:solidFill>
                  <a:latin typeface="+mn-lt"/>
                  <a:cs typeface="+mn-cs"/>
                </a:rPr>
                <a:t>кандидат педагогических наук, </a:t>
              </a:r>
              <a:r>
                <a:rPr lang="ru-RU" sz="1000" b="0" u="none" dirty="0">
                  <a:solidFill>
                    <a:schemeClr val="tx1"/>
                  </a:solidFill>
                  <a:latin typeface="+mn-lt"/>
                  <a:cs typeface="+mn-cs"/>
                </a:rPr>
                <a:t>старший методист отдела дошкольного образования (руководитель</a:t>
              </a:r>
              <a:r>
                <a:rPr lang="ru-RU" sz="1000" b="0" u="none" dirty="0" smtClean="0">
                  <a:solidFill>
                    <a:schemeClr val="tx1"/>
                  </a:solidFill>
                  <a:latin typeface="+mn-lt"/>
                  <a:cs typeface="+mn-cs"/>
                </a:rPr>
                <a:t>) БУ ОО ДПО «Институт развития образования»</a:t>
              </a:r>
              <a:r>
                <a:rPr lang="ru-RU" altLang="ru-RU" sz="1000" b="0" u="none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; О. В. </a:t>
              </a:r>
              <a:r>
                <a:rPr lang="ru-RU" altLang="ru-RU" sz="1000" b="0" u="none" kern="0" dirty="0" err="1" smtClean="0">
                  <a:solidFill>
                    <a:schemeClr val="tx1"/>
                  </a:solidFill>
                  <a:latin typeface="+mn-lt"/>
                  <a:cs typeface="+mn-cs"/>
                </a:rPr>
                <a:t>Афонина</a:t>
              </a:r>
              <a:r>
                <a:rPr lang="ru-RU" altLang="ru-RU" sz="1000" b="0" u="none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 – методист; Т. Г. </a:t>
              </a:r>
              <a:r>
                <a:rPr lang="ru-RU" altLang="ru-RU" sz="1000" b="0" u="none" kern="0" dirty="0" err="1" smtClean="0">
                  <a:solidFill>
                    <a:schemeClr val="tx1"/>
                  </a:solidFill>
                  <a:latin typeface="+mn-lt"/>
                  <a:cs typeface="+mn-cs"/>
                </a:rPr>
                <a:t>Пырсина</a:t>
              </a:r>
              <a:r>
                <a:rPr lang="ru-RU" altLang="ru-RU" sz="1000" b="0" u="none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 – старший воспитатель; Е. Е. Серебренникова –воспитатель; Л.В. Овсянникова – воспитатель, Л. Г. Писарева – зам. заведующей по АХР, Т.А. Быковская – учитель логопед, Т.Ю. Бородина – музыкальный руководитель. </a:t>
              </a:r>
              <a:endParaRPr lang="ru-RU" altLang="ru-RU" sz="1000" b="0" u="none" kern="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57" name="TextBox 65"/>
            <p:cNvSpPr txBox="1">
              <a:spLocks noChangeArrowheads="1"/>
            </p:cNvSpPr>
            <p:nvPr/>
          </p:nvSpPr>
          <p:spPr bwMode="auto">
            <a:xfrm>
              <a:off x="212217" y="1902479"/>
              <a:ext cx="3870449" cy="270707"/>
            </a:xfrm>
            <a:prstGeom prst="rect">
              <a:avLst/>
            </a:prstGeom>
            <a:noFill/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>
                <a:defRPr sz="1400" b="1" u="sng">
                  <a:solidFill>
                    <a:srgbClr val="3E87BD">
                      <a:lumMod val="75000"/>
                    </a:srgbClr>
                  </a:solidFill>
                </a:defRPr>
              </a:lvl1pPr>
            </a:lstStyle>
            <a:p>
              <a:pPr algn="just">
                <a:defRPr/>
              </a:pPr>
              <a:r>
                <a:rPr lang="ru-RU" altLang="ru-RU" sz="1000" kern="0" dirty="0">
                  <a:cs typeface="+mn-cs"/>
                </a:rPr>
                <a:t>Владелец процесса</a:t>
              </a:r>
              <a:r>
                <a:rPr lang="en-US" altLang="ru-RU" sz="1000" kern="0" dirty="0">
                  <a:cs typeface="+mn-cs"/>
                </a:rPr>
                <a:t>:</a:t>
              </a:r>
              <a:r>
                <a:rPr lang="ru-RU" altLang="ru-RU" sz="1000" u="none" kern="0" dirty="0">
                  <a:cs typeface="+mn-cs"/>
                </a:rPr>
                <a:t> </a:t>
              </a:r>
              <a:r>
                <a:rPr lang="ru-RU" altLang="ru-RU" sz="1000" u="none" kern="0" dirty="0" smtClean="0">
                  <a:cs typeface="+mn-cs"/>
                </a:rPr>
                <a:t> </a:t>
              </a:r>
              <a:r>
                <a:rPr lang="ru-RU" altLang="ru-RU" sz="1000" b="0" u="none" kern="0" dirty="0" smtClean="0">
                  <a:solidFill>
                    <a:schemeClr val="tx1"/>
                  </a:solidFill>
                  <a:cs typeface="+mn-cs"/>
                </a:rPr>
                <a:t>Заведующая ДОУ – Н. И .Грачева.</a:t>
              </a:r>
              <a:endParaRPr lang="ru-RU" altLang="ru-RU" sz="1000" b="0" u="none" kern="0" dirty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01533" y="4468086"/>
              <a:ext cx="4249936" cy="7998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endParaRPr lang="ru-RU" altLang="ru-RU" sz="1200" kern="0" dirty="0">
                <a:solidFill>
                  <a:srgbClr val="414142"/>
                </a:solidFill>
                <a:cs typeface="+mn-cs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altLang="ru-RU" sz="1200" kern="0" dirty="0">
                <a:solidFill>
                  <a:srgbClr val="414142"/>
                </a:solidFill>
                <a:cs typeface="+mn-cs"/>
              </a:endParaRP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endParaRPr lang="en-US" altLang="ru-RU" sz="1200" kern="0" dirty="0">
                <a:solidFill>
                  <a:srgbClr val="414142"/>
                </a:solidFill>
                <a:cs typeface="+mn-cs"/>
              </a:endParaRPr>
            </a:p>
          </p:txBody>
        </p:sp>
        <p:sp>
          <p:nvSpPr>
            <p:cNvPr id="59" name="TextBox 65"/>
            <p:cNvSpPr txBox="1">
              <a:spLocks noChangeArrowheads="1"/>
            </p:cNvSpPr>
            <p:nvPr/>
          </p:nvSpPr>
          <p:spPr bwMode="auto">
            <a:xfrm>
              <a:off x="200411" y="1323746"/>
              <a:ext cx="4177502" cy="609529"/>
            </a:xfrm>
            <a:prstGeom prst="rect">
              <a:avLst/>
            </a:prstGeom>
            <a:noFill/>
            <a:ex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algn="just">
                <a:defRPr/>
              </a:pPr>
              <a:r>
                <a:rPr lang="ru-RU" altLang="ru-RU" sz="1000" kern="0" dirty="0" smtClean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Периметр проекта</a:t>
              </a:r>
              <a:r>
                <a:rPr lang="en-US" altLang="ru-RU" sz="1000" kern="0" dirty="0" smtClean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:</a:t>
              </a:r>
              <a:r>
                <a:rPr lang="ru-RU" altLang="ru-RU" sz="1000" u="none" kern="0" dirty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   </a:t>
              </a:r>
              <a:r>
                <a:rPr lang="ru-RU" altLang="ru-RU" sz="1000" b="0" u="none" kern="0" dirty="0" smtClean="0">
                  <a:solidFill>
                    <a:schemeClr val="tx1"/>
                  </a:solidFill>
                  <a:cs typeface="+mn-cs"/>
                </a:rPr>
                <a:t>Методическая служба ДОУ, педагогический состав ДОУ.</a:t>
              </a:r>
              <a:endParaRPr lang="ru-RU" altLang="ru-RU" sz="1000" b="0" u="none" kern="0" dirty="0">
                <a:solidFill>
                  <a:schemeClr val="tx1"/>
                </a:solidFill>
                <a:cs typeface="+mn-cs"/>
              </a:endParaRPr>
            </a:p>
            <a:p>
              <a:pPr>
                <a:defRPr/>
              </a:pPr>
              <a:endParaRPr lang="ru-RU" altLang="ru-RU" sz="1000" b="0" u="none" kern="0" dirty="0">
                <a:solidFill>
                  <a:srgbClr val="414142"/>
                </a:solidFill>
                <a:cs typeface="+mn-cs"/>
              </a:endParaRPr>
            </a:p>
          </p:txBody>
        </p:sp>
        <p:sp>
          <p:nvSpPr>
            <p:cNvPr id="947239" name="TextBox 14"/>
            <p:cNvSpPr txBox="1">
              <a:spLocks noChangeArrowheads="1"/>
            </p:cNvSpPr>
            <p:nvPr/>
          </p:nvSpPr>
          <p:spPr bwMode="auto">
            <a:xfrm>
              <a:off x="4250999" y="1119451"/>
              <a:ext cx="4709099" cy="234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28600" indent="-228600" algn="just">
                <a:lnSpc>
                  <a:spcPts val="9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altLang="ru-RU" sz="1000" b="1" dirty="0" smtClean="0">
                  <a:solidFill>
                    <a:srgbClr val="FF0000"/>
                  </a:solidFill>
                </a:rPr>
                <a:t>       </a:t>
              </a:r>
              <a:r>
                <a:rPr lang="ru-RU" altLang="ru-RU" sz="1000" b="1" dirty="0" smtClean="0">
                  <a:solidFill>
                    <a:srgbClr val="FF0000"/>
                  </a:solidFill>
                  <a:latin typeface="+mn-lt"/>
                </a:rPr>
                <a:t>Ключевой </a:t>
              </a:r>
              <a:r>
                <a:rPr lang="ru-RU" altLang="ru-RU" sz="1000" b="1" dirty="0">
                  <a:solidFill>
                    <a:srgbClr val="FF0000"/>
                  </a:solidFill>
                  <a:latin typeface="+mn-lt"/>
                </a:rPr>
                <a:t>риск: </a:t>
              </a:r>
              <a:r>
                <a:rPr lang="ru-RU" altLang="ru-RU" sz="1000" dirty="0">
                  <a:solidFill>
                    <a:srgbClr val="000000"/>
                  </a:solidFill>
                  <a:latin typeface="+mn-lt"/>
                </a:rPr>
                <a:t>Снижение уровня педагогической и профессиональной компетентности педагогов.   </a:t>
              </a:r>
            </a:p>
            <a:p>
              <a:pPr marL="228600" indent="-228600" algn="just">
                <a:lnSpc>
                  <a:spcPts val="9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sz="1000" b="1" dirty="0" smtClean="0">
                  <a:solidFill>
                    <a:srgbClr val="FF0000"/>
                  </a:solidFill>
                  <a:latin typeface="+mn-lt"/>
                </a:rPr>
                <a:t>       Проблемы</a:t>
              </a:r>
              <a:r>
                <a:rPr lang="ru-RU" sz="1000" b="1" dirty="0">
                  <a:solidFill>
                    <a:srgbClr val="FF0000"/>
                  </a:solidFill>
                  <a:latin typeface="+mn-lt"/>
                </a:rPr>
                <a:t>: </a:t>
              </a:r>
            </a:p>
            <a:p>
              <a:pPr marL="228600" algn="just">
                <a:lnSpc>
                  <a:spcPts val="9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sz="1000" dirty="0" smtClean="0">
                  <a:latin typeface="+mn-lt"/>
                </a:rPr>
                <a:t>1.Бессистемность </a:t>
              </a:r>
              <a:r>
                <a:rPr lang="ru-RU" sz="1000" dirty="0">
                  <a:latin typeface="+mn-lt"/>
                </a:rPr>
                <a:t>хранения методических, демонстрационных материалов в кабинетах ДОУ;</a:t>
              </a:r>
            </a:p>
            <a:p>
              <a:pPr marL="228600" algn="just">
                <a:lnSpc>
                  <a:spcPts val="9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sz="1000" dirty="0" smtClean="0">
                  <a:latin typeface="+mn-lt"/>
                </a:rPr>
                <a:t>2.Лишние </a:t>
              </a:r>
              <a:r>
                <a:rPr lang="ru-RU" sz="1000" dirty="0">
                  <a:latin typeface="+mn-lt"/>
                </a:rPr>
                <a:t>перемещения по блокам, кабинетам </a:t>
              </a:r>
              <a:r>
                <a:rPr lang="ru-RU" sz="1000" dirty="0" smtClean="0">
                  <a:latin typeface="+mn-lt"/>
                </a:rPr>
                <a:t>учреждения;</a:t>
              </a:r>
              <a:endParaRPr lang="ru-RU" sz="1000" dirty="0">
                <a:latin typeface="+mn-lt"/>
              </a:endParaRPr>
            </a:p>
            <a:p>
              <a:pPr marL="228600" algn="just">
                <a:lnSpc>
                  <a:spcPts val="9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sz="1000" dirty="0" smtClean="0">
                  <a:latin typeface="+mn-lt"/>
                </a:rPr>
                <a:t>3.Лишняя </a:t>
              </a:r>
              <a:r>
                <a:rPr lang="ru-RU" sz="1000" dirty="0">
                  <a:latin typeface="+mn-lt"/>
                </a:rPr>
                <a:t>транспортировка методических пособий и </a:t>
              </a:r>
              <a:r>
                <a:rPr lang="ru-RU" sz="1000" dirty="0" smtClean="0">
                  <a:latin typeface="+mn-lt"/>
                </a:rPr>
                <a:t>материалов;</a:t>
              </a:r>
              <a:endParaRPr lang="ru-RU" sz="1000" dirty="0">
                <a:latin typeface="+mn-lt"/>
              </a:endParaRPr>
            </a:p>
            <a:p>
              <a:pPr marL="228600" algn="just">
                <a:lnSpc>
                  <a:spcPts val="9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sz="1000" dirty="0" smtClean="0">
                  <a:latin typeface="+mn-lt"/>
                </a:rPr>
                <a:t>4.Напряженный </a:t>
              </a:r>
              <a:r>
                <a:rPr lang="ru-RU" sz="1000" dirty="0">
                  <a:latin typeface="+mn-lt"/>
                </a:rPr>
                <a:t>эмоциональный фон работников ДОУ;</a:t>
              </a:r>
            </a:p>
            <a:p>
              <a:pPr marL="228600" algn="just">
                <a:lnSpc>
                  <a:spcPts val="9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sz="1000" dirty="0" smtClean="0">
                  <a:latin typeface="+mn-lt"/>
                </a:rPr>
                <a:t>5.Большая </a:t>
              </a:r>
              <a:r>
                <a:rPr lang="ru-RU" sz="1000" dirty="0" err="1">
                  <a:latin typeface="+mn-lt"/>
                </a:rPr>
                <a:t>затратность</a:t>
              </a:r>
              <a:r>
                <a:rPr lang="ru-RU" sz="1000" dirty="0">
                  <a:latin typeface="+mn-lt"/>
                </a:rPr>
                <a:t> времени педагогами на подготовку и посещение мероприятий в рамках организации работы по решению годовых задач в </a:t>
              </a:r>
              <a:r>
                <a:rPr lang="ru-RU" sz="1000" dirty="0" smtClean="0">
                  <a:latin typeface="+mn-lt"/>
                </a:rPr>
                <a:t>ДОУ;</a:t>
              </a:r>
              <a:endParaRPr lang="ru-RU" sz="1000" dirty="0">
                <a:latin typeface="+mn-lt"/>
              </a:endParaRPr>
            </a:p>
            <a:p>
              <a:pPr marL="228600" algn="just">
                <a:lnSpc>
                  <a:spcPts val="9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ru-RU" sz="1000" dirty="0" smtClean="0">
                  <a:latin typeface="+mn-lt"/>
                </a:rPr>
                <a:t>6.Работа </a:t>
              </a:r>
              <a:r>
                <a:rPr lang="ru-RU" sz="1000" dirty="0">
                  <a:latin typeface="+mn-lt"/>
                </a:rPr>
                <a:t>по повышению профессиональной </a:t>
              </a:r>
              <a:r>
                <a:rPr lang="ru-RU" sz="1000" dirty="0" smtClean="0">
                  <a:latin typeface="+mn-lt"/>
                </a:rPr>
                <a:t>компетентности </a:t>
              </a:r>
              <a:r>
                <a:rPr lang="ru-RU" sz="1000" dirty="0">
                  <a:latin typeface="+mn-lt"/>
                </a:rPr>
                <a:t>строится без учета профессионального уровня педагогов.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4737" y="824784"/>
              <a:ext cx="4212144" cy="2707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000" b="1" u="sng" kern="0" dirty="0">
                  <a:solidFill>
                    <a:srgbClr val="3E87BD">
                      <a:lumMod val="75000"/>
                    </a:srgbClr>
                  </a:solidFill>
                  <a:cs typeface="+mn-cs"/>
                </a:rPr>
                <a:t>1. Вовлеченные лица и рамки проекта</a:t>
              </a:r>
            </a:p>
          </p:txBody>
        </p:sp>
        <p:sp>
          <p:nvSpPr>
            <p:cNvPr id="32" name="TextBox 65"/>
            <p:cNvSpPr txBox="1">
              <a:spLocks noChangeArrowheads="1"/>
            </p:cNvSpPr>
            <p:nvPr/>
          </p:nvSpPr>
          <p:spPr bwMode="auto">
            <a:xfrm>
              <a:off x="212217" y="1618813"/>
              <a:ext cx="4189314" cy="440184"/>
            </a:xfrm>
            <a:prstGeom prst="rect">
              <a:avLst/>
            </a:prstGeom>
            <a:noFill/>
            <a:extLst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400" b="1" u="sng">
                  <a:solidFill>
                    <a:srgbClr val="3E87BD">
                      <a:lumMod val="75000"/>
                    </a:srgbClr>
                  </a:solidFill>
                </a:defRPr>
              </a:lvl1pPr>
            </a:lstStyle>
            <a:p>
              <a:pPr algn="just">
                <a:defRPr/>
              </a:pPr>
              <a:r>
                <a:rPr lang="ru-RU" altLang="ru-RU" sz="1000" kern="0" dirty="0" smtClean="0">
                  <a:cs typeface="+mn-cs"/>
                </a:rPr>
                <a:t>Границы процесса</a:t>
              </a:r>
              <a:r>
                <a:rPr lang="en-US" altLang="ru-RU" sz="1000" kern="0" dirty="0" smtClean="0">
                  <a:cs typeface="+mn-cs"/>
                </a:rPr>
                <a:t>:</a:t>
              </a:r>
              <a:r>
                <a:rPr lang="ru-RU" altLang="ru-RU" sz="1000" u="none" kern="0" dirty="0" smtClean="0">
                  <a:cs typeface="+mn-cs"/>
                </a:rPr>
                <a:t> </a:t>
              </a:r>
              <a:r>
                <a:rPr lang="ru-RU" sz="1000" b="0" u="none" dirty="0" smtClean="0">
                  <a:solidFill>
                    <a:schemeClr val="tx1"/>
                  </a:solidFill>
                  <a:cs typeface="+mn-cs"/>
                </a:rPr>
                <a:t>От издания приказа до педагогического совета.</a:t>
              </a:r>
              <a:endParaRPr lang="en-US" sz="1000" b="0" u="none" dirty="0">
                <a:solidFill>
                  <a:schemeClr val="tx1"/>
                </a:solidFill>
                <a:cs typeface="+mn-cs"/>
              </a:endParaRPr>
            </a:p>
          </p:txBody>
        </p:sp>
      </p:grpSp>
      <p:graphicFrame>
        <p:nvGraphicFramePr>
          <p:cNvPr id="44958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95576"/>
              </p:ext>
            </p:extLst>
          </p:nvPr>
        </p:nvGraphicFramePr>
        <p:xfrm>
          <a:off x="134939" y="3720283"/>
          <a:ext cx="4108450" cy="258974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1510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58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7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Наименование цели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Текущий </a:t>
                      </a:r>
                      <a:r>
                        <a:rPr kumimoji="0" lang="ru-RU" sz="10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kumimoji="0" lang="ru-RU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Целевой </a:t>
                      </a:r>
                      <a:r>
                        <a:rPr kumimoji="0" lang="ru-RU" sz="10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1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kumimoji="0" lang="ru-RU" sz="1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1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12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1.Снижение трудоемкости процесса организации работы по решению годовых задач: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уменьшение времени на методическую работу педагогов.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показателя (уровня) индивидуальных личностных представлений (достижений) детей и как следствие достижение целевых ориентиров, установленных ФГОС ДО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дней  6 часов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 минут рабочего времени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средний уровень индивидуальных достижений и представлений воспитанников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- 2 балла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дней  2 часа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 минут рабочего времени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средний уровень индивидуальных достижений и представлений воспитанников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- 3,2 балла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680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35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Сокращение расходов на методическую литературу, бумагу, печать и копирование</a:t>
                      </a:r>
                      <a:r>
                        <a:rPr kumimoji="0" lang="ru-RU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30 000 руб.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12 000 руб.</a:t>
                      </a: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680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4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Организация в одном из разделов методической службы ДОУ современной формы работы с кадрами с применением цифровых технологий.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Традиционная форма работы с кадрами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680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Современная форма работы с кадрами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680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35475" y="3956050"/>
            <a:ext cx="4376738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000" dirty="0">
                <a:latin typeface="+mn-lt"/>
                <a:cs typeface="+mn-cs"/>
              </a:rPr>
              <a:t>1. Старт проекта – 03.01.2020 г.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000" dirty="0">
                <a:latin typeface="+mn-lt"/>
                <a:cs typeface="+mn-cs"/>
              </a:rPr>
              <a:t>2. Диагностика и целевое состояние: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+mn-lt"/>
                <a:cs typeface="+mn-cs"/>
              </a:rPr>
              <a:t>Разработка текущей карты проекта – к 02.02.2020г.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latin typeface="+mn-lt"/>
                <a:cs typeface="+mn-cs"/>
              </a:rPr>
              <a:t>Разработка целевой карты процесса – к 25.02.2020 г.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000" dirty="0">
                <a:latin typeface="+mn-lt"/>
                <a:cs typeface="+mn-cs"/>
              </a:rPr>
              <a:t>3. Реализация проекта – 25.02.2020 г.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000" dirty="0">
                <a:latin typeface="+mn-lt"/>
                <a:cs typeface="+mn-cs"/>
              </a:rPr>
              <a:t>4. Совещание по защите подходов к внедрению – 25.02.2020 г.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000" dirty="0">
                <a:latin typeface="+mn-lt"/>
                <a:cs typeface="+mn-cs"/>
              </a:rPr>
              <a:t>5. Закрытие проекта (анализ результатов) – к 30.06.2020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Прямоугольник 224"/>
          <p:cNvSpPr/>
          <p:nvPr>
            <p:custDataLst>
              <p:tags r:id="rId2"/>
            </p:custDataLst>
          </p:nvPr>
        </p:nvSpPr>
        <p:spPr bwMode="auto">
          <a:xfrm>
            <a:off x="138113" y="5441950"/>
            <a:ext cx="8823325" cy="2921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8" name="Прямоугольник 187"/>
          <p:cNvSpPr/>
          <p:nvPr>
            <p:custDataLst>
              <p:tags r:id="rId3"/>
            </p:custDataLst>
          </p:nvPr>
        </p:nvSpPr>
        <p:spPr bwMode="auto">
          <a:xfrm>
            <a:off x="180975" y="2674938"/>
            <a:ext cx="8710613" cy="1714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6" name="Прямоугольник 185"/>
          <p:cNvSpPr/>
          <p:nvPr>
            <p:custDataLst>
              <p:tags r:id="rId4"/>
            </p:custDataLst>
          </p:nvPr>
        </p:nvSpPr>
        <p:spPr bwMode="auto">
          <a:xfrm>
            <a:off x="195263" y="1214438"/>
            <a:ext cx="8710612" cy="4413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4157" name="Object 205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96" name="think-cell Slide" r:id="rId104" imgW="360" imgH="360" progId="">
                  <p:embed/>
                </p:oleObj>
              </mc:Choice>
              <mc:Fallback>
                <p:oleObj name="think-cell Slide" r:id="rId104" imgW="360" imgH="360" progId="">
                  <p:embed/>
                  <p:pic>
                    <p:nvPicPr>
                      <p:cNvPr id="0" name="Picture 205"/>
                      <p:cNvPicPr>
                        <a:picLocks noChangeArrowheads="1"/>
                      </p:cNvPicPr>
                      <p:nvPr/>
                    </p:nvPicPr>
                    <p:blipFill>
                      <a:blip r:embed="rId10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8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5416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231900" y="195263"/>
            <a:ext cx="6681788" cy="654050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ru-RU" sz="1600" dirty="0" smtClean="0"/>
              <a:t>График этапов проекта: </a:t>
            </a:r>
            <a:r>
              <a:rPr lang="ru-RU" sz="1600" dirty="0" smtClean="0">
                <a:solidFill>
                  <a:srgbClr val="FF0000"/>
                </a:solidFill>
              </a:rPr>
              <a:t>«Оптимизация работы методической службы ДОУ в рамках решения годовых задач в МБДОУ детский сад №85»</a:t>
            </a:r>
          </a:p>
        </p:txBody>
      </p:sp>
      <p:sp>
        <p:nvSpPr>
          <p:cNvPr id="352" name="Прямоугольник 351"/>
          <p:cNvSpPr/>
          <p:nvPr>
            <p:custDataLst>
              <p:tags r:id="rId8"/>
            </p:custDataLst>
          </p:nvPr>
        </p:nvSpPr>
        <p:spPr bwMode="auto">
          <a:xfrm>
            <a:off x="174625" y="947738"/>
            <a:ext cx="8710613" cy="203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5" name="Прямоугольник 354"/>
          <p:cNvSpPr/>
          <p:nvPr>
            <p:custDataLst>
              <p:tags r:id="rId9"/>
            </p:custDataLst>
          </p:nvPr>
        </p:nvSpPr>
        <p:spPr bwMode="auto">
          <a:xfrm>
            <a:off x="144463" y="4708525"/>
            <a:ext cx="88392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>
            <p:custDataLst>
              <p:tags r:id="rId10"/>
            </p:custDataLst>
          </p:nvPr>
        </p:nvCxnSpPr>
        <p:spPr bwMode="auto">
          <a:xfrm flipH="1">
            <a:off x="8904288" y="881063"/>
            <a:ext cx="15875" cy="54356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>
            <p:custDataLst>
              <p:tags r:id="rId11"/>
            </p:custDataLst>
          </p:nvPr>
        </p:nvCxnSpPr>
        <p:spPr bwMode="auto">
          <a:xfrm>
            <a:off x="7712075" y="1184275"/>
            <a:ext cx="0" cy="511016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>
            <p:custDataLst>
              <p:tags r:id="rId12"/>
            </p:custDataLst>
          </p:nvPr>
        </p:nvCxnSpPr>
        <p:spPr bwMode="auto">
          <a:xfrm>
            <a:off x="209550" y="1177925"/>
            <a:ext cx="8666163" cy="33338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168" name="Text Placeholder 1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58775" y="3654425"/>
            <a:ext cx="2565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defTabSz="895350"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800">
                <a:solidFill>
                  <a:srgbClr val="000000"/>
                </a:solidFill>
                <a:sym typeface="Arial" charset="0"/>
              </a:rPr>
              <a:t>3.6. Организация группы ДОУ в мессенджере </a:t>
            </a:r>
          </a:p>
        </p:txBody>
      </p:sp>
      <p:sp>
        <p:nvSpPr>
          <p:cNvPr id="276" name="Прямоугольник 275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796213" y="3533775"/>
            <a:ext cx="823912" cy="249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05.02.2020г.</a:t>
            </a:r>
          </a:p>
        </p:txBody>
      </p:sp>
      <p:sp>
        <p:nvSpPr>
          <p:cNvPr id="254170" name="Text Placeholder 1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33375" y="3509963"/>
            <a:ext cx="295275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defTabSz="895350"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800">
                <a:solidFill>
                  <a:srgbClr val="000000"/>
                </a:solidFill>
                <a:sym typeface="Arial" charset="0"/>
              </a:rPr>
              <a:t>3.5. Проведение совещания, заседания творческой группы</a:t>
            </a:r>
            <a:endParaRPr lang="en-US" sz="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54171" name="Text Placeholder 1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55600" y="1654175"/>
            <a:ext cx="24415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ym typeface="Arial" charset="0"/>
              </a:rPr>
              <a:t>2.1.Определение проблемы и выбор темы проекта</a:t>
            </a:r>
          </a:p>
        </p:txBody>
      </p:sp>
      <p:sp>
        <p:nvSpPr>
          <p:cNvPr id="12" name="Прямоугольник 11"/>
          <p:cNvSpPr/>
          <p:nvPr>
            <p:custDataLst>
              <p:tags r:id="rId17"/>
            </p:custDataLst>
          </p:nvPr>
        </p:nvSpPr>
        <p:spPr bwMode="auto">
          <a:xfrm>
            <a:off x="3719513" y="1247775"/>
            <a:ext cx="40005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.</a:t>
            </a:r>
          </a:p>
        </p:txBody>
      </p:sp>
      <p:sp>
        <p:nvSpPr>
          <p:cNvPr id="254173" name="Text Placeholder 1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255588" y="1508125"/>
            <a:ext cx="18637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1000">
                <a:sym typeface="Arial" charset="0"/>
              </a:rPr>
              <a:t>2.  </a:t>
            </a:r>
            <a:r>
              <a:rPr lang="ru-RU" sz="1100" b="1">
                <a:sym typeface="Arial" charset="0"/>
              </a:rPr>
              <a:t>Открытие и подготовка ПСР-проекта</a:t>
            </a:r>
          </a:p>
        </p:txBody>
      </p:sp>
      <p:sp>
        <p:nvSpPr>
          <p:cNvPr id="25" name="Прямоугольник 24"/>
          <p:cNvSpPr/>
          <p:nvPr>
            <p:custDataLst>
              <p:tags r:id="rId19"/>
            </p:custDataLst>
          </p:nvPr>
        </p:nvSpPr>
        <p:spPr bwMode="auto">
          <a:xfrm>
            <a:off x="7993063" y="1044575"/>
            <a:ext cx="673100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  <a:sym typeface="Arial"/>
              </a:rPr>
              <a:t>Сроки</a:t>
            </a:r>
            <a:endParaRPr lang="ru-RU" sz="8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84" name="Прямоугольник 28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843838" y="5265738"/>
            <a:ext cx="858837" cy="1222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19.02-25.02.2020г.</a:t>
            </a:r>
          </a:p>
        </p:txBody>
      </p:sp>
      <p:sp>
        <p:nvSpPr>
          <p:cNvPr id="254176" name="Text Placeholder 1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338138" y="5245100"/>
            <a:ext cx="24590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defTabSz="895350"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800">
                <a:solidFill>
                  <a:srgbClr val="000000"/>
                </a:solidFill>
                <a:sym typeface="Arial" charset="0"/>
              </a:rPr>
              <a:t>4.3. Защита проекта</a:t>
            </a:r>
            <a:endParaRPr lang="en-US" sz="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83" name="Прямоугольник 282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7808913" y="5111750"/>
            <a:ext cx="949325" cy="21431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12.02.-14.02.2020г.</a:t>
            </a:r>
          </a:p>
        </p:txBody>
      </p:sp>
      <p:sp>
        <p:nvSpPr>
          <p:cNvPr id="254178" name="Text Placeholder 1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34963" y="5075238"/>
            <a:ext cx="33083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defTabSz="895350">
              <a:spcBef>
                <a:spcPts val="1200"/>
              </a:spcBef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800">
                <a:solidFill>
                  <a:srgbClr val="000000"/>
                </a:solidFill>
                <a:sym typeface="Arial" charset="0"/>
              </a:rPr>
              <a:t>4.2. Уточнение и доработка целевых показателей</a:t>
            </a:r>
          </a:p>
        </p:txBody>
      </p:sp>
      <p:sp>
        <p:nvSpPr>
          <p:cNvPr id="265" name="Прямоугольник 264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7831138" y="4945063"/>
            <a:ext cx="860425" cy="1587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10.02-12.02.2020г.</a:t>
            </a:r>
          </a:p>
        </p:txBody>
      </p:sp>
      <p:sp>
        <p:nvSpPr>
          <p:cNvPr id="254180" name="Text Placeholder 1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22263" y="4926013"/>
            <a:ext cx="2049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olidFill>
                  <a:srgbClr val="000000"/>
                </a:solidFill>
                <a:sym typeface="Arial" charset="0"/>
              </a:rPr>
              <a:t>4.1. Разработка целевой карты ПСР-проекта</a:t>
            </a:r>
            <a:endParaRPr lang="en-US" sz="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81" name="Прямоугольник 280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7929563" y="4711700"/>
            <a:ext cx="688975" cy="2222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10.02.2020 г.</a:t>
            </a:r>
          </a:p>
        </p:txBody>
      </p:sp>
      <p:sp>
        <p:nvSpPr>
          <p:cNvPr id="254182" name="Text Placeholder 1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98438" y="4711700"/>
            <a:ext cx="28289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defTabSz="895350"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1000" b="1">
                <a:solidFill>
                  <a:srgbClr val="000000"/>
                </a:solidFill>
                <a:sym typeface="Arial" charset="0"/>
              </a:rPr>
              <a:t>4. Определение путей достижения целевого состояния </a:t>
            </a:r>
          </a:p>
        </p:txBody>
      </p:sp>
      <p:sp>
        <p:nvSpPr>
          <p:cNvPr id="267" name="Прямоугольник 266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7686675" y="1689100"/>
            <a:ext cx="1112838" cy="104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17.11.-02.01.2020 г.</a:t>
            </a:r>
          </a:p>
        </p:txBody>
      </p:sp>
      <p:sp>
        <p:nvSpPr>
          <p:cNvPr id="254184" name="Text Placeholder 1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50838" y="1839913"/>
            <a:ext cx="22336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ym typeface="Arial" charset="0"/>
              </a:rPr>
              <a:t>2.2. Определение периметра проекта и границ</a:t>
            </a:r>
          </a:p>
        </p:txBody>
      </p:sp>
      <p:sp>
        <p:nvSpPr>
          <p:cNvPr id="3" name="Прямоугольник 2"/>
          <p:cNvSpPr/>
          <p:nvPr>
            <p:custDataLst>
              <p:tags r:id="rId30"/>
            </p:custDataLst>
          </p:nvPr>
        </p:nvSpPr>
        <p:spPr bwMode="auto">
          <a:xfrm>
            <a:off x="5203825" y="1062038"/>
            <a:ext cx="795338" cy="1222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  <a:sym typeface="Arial"/>
              </a:rPr>
              <a:t>Ответственные</a:t>
            </a:r>
          </a:p>
        </p:txBody>
      </p:sp>
      <p:sp>
        <p:nvSpPr>
          <p:cNvPr id="129" name="Text Placeholder 4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279525" y="968375"/>
            <a:ext cx="7874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 anchor="b"/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2960"/>
              </a:buClr>
              <a:defRPr/>
            </a:pPr>
            <a:fld id="{15BEEF39-023A-4B91-AD72-A79E0202D913}" type="datetime'''Мер''''о''''при''''''''''''''''''''''я''т''и''''''е'''''">
              <a:rPr lang="en-US" sz="1050" b="1">
                <a:solidFill>
                  <a:srgbClr val="000000"/>
                </a:solidFill>
              </a:rPr>
              <a:pPr algn="ctr">
                <a:buClr>
                  <a:srgbClr val="002960"/>
                </a:buClr>
                <a:defRPr/>
              </a:pPr>
              <a:t>Мероприятие</a:t>
            </a:fld>
            <a:endParaRPr lang="ru-RU" sz="900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62" name="Прямоугольник 161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3805238" y="5481638"/>
            <a:ext cx="230187" cy="1222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.</a:t>
            </a:r>
          </a:p>
        </p:txBody>
      </p:sp>
      <p:sp>
        <p:nvSpPr>
          <p:cNvPr id="287" name="Прямоугольник 286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7821613" y="6019800"/>
            <a:ext cx="939800" cy="254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01.06-10.06.2020г.</a:t>
            </a:r>
          </a:p>
        </p:txBody>
      </p:sp>
      <p:sp>
        <p:nvSpPr>
          <p:cNvPr id="254189" name="Text Placeholder 1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333375" y="6043613"/>
            <a:ext cx="16081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defTabSz="895350">
              <a:spcBef>
                <a:spcPts val="1200"/>
              </a:spcBef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800">
                <a:solidFill>
                  <a:srgbClr val="000000"/>
                </a:solidFill>
                <a:sym typeface="Arial" charset="0"/>
              </a:rPr>
              <a:t>5.2. Оценка результатов и проведение итогового совещания</a:t>
            </a:r>
            <a:endParaRPr lang="en-US" sz="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61" name="Прямоугольник 160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3805238" y="5326063"/>
            <a:ext cx="230187" cy="1222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endParaRPr lang="ru-RU" sz="8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86" name="Прямоугольник 285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8177213" y="5748338"/>
            <a:ext cx="257175" cy="1222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25.02-01.03.2020г.</a:t>
            </a:r>
          </a:p>
        </p:txBody>
      </p:sp>
      <p:sp>
        <p:nvSpPr>
          <p:cNvPr id="254192" name="Text Placeholder 1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12738" y="5772150"/>
            <a:ext cx="36877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defTabSz="895350">
              <a:spcBef>
                <a:spcPts val="1200"/>
              </a:spcBef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800">
                <a:solidFill>
                  <a:srgbClr val="000000"/>
                </a:solidFill>
                <a:sym typeface="Arial" charset="0"/>
              </a:rPr>
              <a:t>5.1. Разработка плана мероприятий</a:t>
            </a:r>
          </a:p>
        </p:txBody>
      </p:sp>
      <p:sp>
        <p:nvSpPr>
          <p:cNvPr id="160" name="Прямоугольник 159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3805238" y="5170488"/>
            <a:ext cx="230187" cy="1222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endParaRPr lang="ru-RU" sz="8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85" name="Прямоугольник 284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7785100" y="5454650"/>
            <a:ext cx="1011238" cy="1968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01.03-31.05.2020г.</a:t>
            </a:r>
          </a:p>
        </p:txBody>
      </p:sp>
      <p:sp>
        <p:nvSpPr>
          <p:cNvPr id="254195" name="Text Placeholder 1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87325" y="5454650"/>
            <a:ext cx="24828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defTabSz="895350"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1000" b="1">
                <a:sym typeface="Arial" charset="0"/>
              </a:rPr>
              <a:t>5. Внедрение проекта</a:t>
            </a:r>
            <a:endParaRPr lang="en-US" sz="1000" b="1">
              <a:sym typeface="Arial" charset="0"/>
            </a:endParaRPr>
          </a:p>
        </p:txBody>
      </p:sp>
      <p:sp>
        <p:nvSpPr>
          <p:cNvPr id="123" name="Прямоугольник 122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3805238" y="1435100"/>
            <a:ext cx="230187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endParaRPr lang="ru-RU" sz="8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82" name="Прямоугольник 281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7853363" y="4579938"/>
            <a:ext cx="858837" cy="1158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09.02.2020 г.</a:t>
            </a:r>
          </a:p>
        </p:txBody>
      </p:sp>
      <p:sp>
        <p:nvSpPr>
          <p:cNvPr id="254198" name="Text Placeholder 1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317500" y="4533900"/>
            <a:ext cx="32861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defTabSz="895350"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800">
                <a:sym typeface="Arial" charset="0"/>
              </a:rPr>
              <a:t>3.11. Уточнение текущих показателей карты процесса</a:t>
            </a:r>
            <a:endParaRPr lang="en-US" sz="800">
              <a:sym typeface="Arial" charset="0"/>
            </a:endParaRPr>
          </a:p>
        </p:txBody>
      </p:sp>
      <p:sp>
        <p:nvSpPr>
          <p:cNvPr id="280" name="Прямоугольник 279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7710488" y="4451350"/>
            <a:ext cx="1138237" cy="1143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27.01-09.02.2020г.</a:t>
            </a:r>
          </a:p>
        </p:txBody>
      </p:sp>
      <p:sp>
        <p:nvSpPr>
          <p:cNvPr id="254200" name="Text Placeholder 1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303213" y="4368800"/>
            <a:ext cx="296386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defTabSz="895350"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800">
                <a:solidFill>
                  <a:srgbClr val="000000"/>
                </a:solidFill>
                <a:sym typeface="Arial" charset="0"/>
              </a:rPr>
              <a:t>3.10. Сбор фактических данных, наблюдение, проведение эксперимента</a:t>
            </a:r>
            <a:endParaRPr lang="en-US" sz="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79" name="Прямоугольник 278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7745413" y="4271963"/>
            <a:ext cx="1069975" cy="166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05.02.2020г.</a:t>
            </a:r>
          </a:p>
        </p:txBody>
      </p:sp>
      <p:sp>
        <p:nvSpPr>
          <p:cNvPr id="254202" name="Text Placeholder 1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349250" y="4237038"/>
            <a:ext cx="22860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defTabSz="895350">
              <a:spcBef>
                <a:spcPts val="1200"/>
              </a:spcBef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800">
                <a:solidFill>
                  <a:srgbClr val="000000"/>
                </a:solidFill>
                <a:sym typeface="Arial" charset="0"/>
              </a:rPr>
              <a:t>3.9. Разработка текущей карты процесса</a:t>
            </a:r>
          </a:p>
        </p:txBody>
      </p:sp>
      <p:sp>
        <p:nvSpPr>
          <p:cNvPr id="264" name="Прямоугольник 263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7864475" y="4137025"/>
            <a:ext cx="803275" cy="1651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27.01-09.02.2020г.</a:t>
            </a:r>
          </a:p>
        </p:txBody>
      </p:sp>
      <p:sp>
        <p:nvSpPr>
          <p:cNvPr id="266" name="Прямоугольник 265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7943850" y="1516063"/>
            <a:ext cx="576263" cy="1222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17.12.19 -31.12.19 г.</a:t>
            </a:r>
          </a:p>
        </p:txBody>
      </p:sp>
      <p:sp>
        <p:nvSpPr>
          <p:cNvPr id="166" name="Прямоугольник 165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7915275" y="1316038"/>
            <a:ext cx="547688" cy="1222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Январь 2020 г.</a:t>
            </a:r>
          </a:p>
        </p:txBody>
      </p:sp>
      <p:sp>
        <p:nvSpPr>
          <p:cNvPr id="274" name="Прямоугольник 273"/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7912100" y="3332163"/>
            <a:ext cx="576263" cy="1222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03.02-06.02.2020г.</a:t>
            </a:r>
          </a:p>
        </p:txBody>
      </p:sp>
      <p:sp>
        <p:nvSpPr>
          <p:cNvPr id="254207" name="Text Placeholder 1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346075" y="3354388"/>
            <a:ext cx="19621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defTabSz="895350"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800">
                <a:solidFill>
                  <a:srgbClr val="000000"/>
                </a:solidFill>
                <a:sym typeface="Arial" charset="0"/>
              </a:rPr>
              <a:t>3.4. Разработка панели управления проектом, информацион. стенда проекта</a:t>
            </a:r>
            <a:r>
              <a:rPr lang="en-US" sz="800">
                <a:solidFill>
                  <a:srgbClr val="000000"/>
                </a:solidFill>
                <a:sym typeface="Arial" charset="0"/>
              </a:rPr>
              <a:t> </a:t>
            </a:r>
          </a:p>
        </p:txBody>
      </p:sp>
      <p:sp>
        <p:nvSpPr>
          <p:cNvPr id="263" name="Прямоугольник 262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780338" y="3155950"/>
            <a:ext cx="819150" cy="1111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27.01-03.02.2020г.</a:t>
            </a:r>
          </a:p>
        </p:txBody>
      </p:sp>
      <p:sp>
        <p:nvSpPr>
          <p:cNvPr id="254209" name="Text Placeholder 1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346075" y="3176588"/>
            <a:ext cx="212566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olidFill>
                  <a:srgbClr val="000000"/>
                </a:solidFill>
                <a:sym typeface="Arial" charset="0"/>
              </a:rPr>
              <a:t>3.3. Разработка план-графика проекта</a:t>
            </a:r>
            <a:endParaRPr lang="ru-RU" sz="800">
              <a:sym typeface="Arial" charset="0"/>
            </a:endParaRPr>
          </a:p>
        </p:txBody>
      </p:sp>
      <p:sp>
        <p:nvSpPr>
          <p:cNvPr id="273" name="Прямоугольник 2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7696200" y="3017838"/>
            <a:ext cx="962025" cy="1285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23.01-27.01.2020г.</a:t>
            </a:r>
          </a:p>
        </p:txBody>
      </p:sp>
      <p:sp>
        <p:nvSpPr>
          <p:cNvPr id="254211" name="Text Placeholder 1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358775" y="3000375"/>
            <a:ext cx="296386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ym typeface="Arial" charset="0"/>
              </a:rPr>
              <a:t>3.2. Анкетирование заказчиков</a:t>
            </a:r>
          </a:p>
        </p:txBody>
      </p:sp>
      <p:sp>
        <p:nvSpPr>
          <p:cNvPr id="272" name="Прямоугольник 271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956550" y="2698750"/>
            <a:ext cx="517525" cy="12223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27.01.2020г..</a:t>
            </a:r>
          </a:p>
        </p:txBody>
      </p:sp>
      <p:sp>
        <p:nvSpPr>
          <p:cNvPr id="254213" name="Text Placeholder 1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358775" y="2870200"/>
            <a:ext cx="27066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ym typeface="Arial" charset="0"/>
              </a:rPr>
              <a:t>3.1.Разработка анкеты ПСР-проекта</a:t>
            </a:r>
          </a:p>
        </p:txBody>
      </p:sp>
      <p:sp>
        <p:nvSpPr>
          <p:cNvPr id="254214" name="Text Placeholder 1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349250" y="4062413"/>
            <a:ext cx="35925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olidFill>
                  <a:srgbClr val="000000"/>
                </a:solidFill>
                <a:sym typeface="Arial" charset="0"/>
              </a:rPr>
              <a:t>3.8. Диагностика исходного состояния текущего процесса</a:t>
            </a:r>
            <a:endParaRPr lang="en-US" sz="8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71" name="Прямоугольник 27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761288" y="2520950"/>
            <a:ext cx="909637" cy="1539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21-22.01.2020г.</a:t>
            </a:r>
          </a:p>
        </p:txBody>
      </p:sp>
      <p:sp>
        <p:nvSpPr>
          <p:cNvPr id="254216" name="Text Placeholder 1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352425" y="2487613"/>
            <a:ext cx="1835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ym typeface="Arial" charset="0"/>
              </a:rPr>
              <a:t>2.6. Защита карточки ПСР-проекта</a:t>
            </a:r>
          </a:p>
        </p:txBody>
      </p:sp>
      <p:sp>
        <p:nvSpPr>
          <p:cNvPr id="254217" name="Text Placeholder 1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366713" y="2357438"/>
            <a:ext cx="21002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ym typeface="Arial" charset="0"/>
              </a:rPr>
              <a:t>2.5. Разработка карточки ПСР-проекта </a:t>
            </a:r>
          </a:p>
        </p:txBody>
      </p:sp>
      <p:sp>
        <p:nvSpPr>
          <p:cNvPr id="269" name="Прямоугольник 268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780338" y="2228850"/>
            <a:ext cx="992187" cy="1158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02.01.20-11.01.2020 г.</a:t>
            </a:r>
          </a:p>
        </p:txBody>
      </p:sp>
      <p:sp>
        <p:nvSpPr>
          <p:cNvPr id="254219" name="Text Placeholder 1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360363" y="2205038"/>
            <a:ext cx="18446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ym typeface="Arial" charset="0"/>
              </a:rPr>
              <a:t>2.4. Формирование команды проекта</a:t>
            </a:r>
          </a:p>
        </p:txBody>
      </p:sp>
      <p:sp>
        <p:nvSpPr>
          <p:cNvPr id="268" name="Прямоугольник 267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926388" y="2041525"/>
            <a:ext cx="693737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02.01.20-11.01.2020 г.</a:t>
            </a:r>
          </a:p>
        </p:txBody>
      </p:sp>
      <p:sp>
        <p:nvSpPr>
          <p:cNvPr id="254221" name="Text Placeholder 1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349250" y="2017713"/>
            <a:ext cx="20208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ym typeface="Arial" charset="0"/>
              </a:rPr>
              <a:t>2.3. Актуализация темы проекта</a:t>
            </a:r>
          </a:p>
        </p:txBody>
      </p:sp>
      <p:sp>
        <p:nvSpPr>
          <p:cNvPr id="277" name="Прямоугольник 276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918450" y="3843338"/>
            <a:ext cx="642938" cy="1825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02.02-06.02.2020г.</a:t>
            </a:r>
          </a:p>
        </p:txBody>
      </p:sp>
      <p:sp>
        <p:nvSpPr>
          <p:cNvPr id="254223" name="Text Placeholder 1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333375" y="3808413"/>
            <a:ext cx="36449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0" lvl="1" defTabSz="895350"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800">
                <a:sym typeface="Arial" charset="0"/>
              </a:rPr>
              <a:t>3.7. Ознакомление коллектива ДОУ с методическими рекомендациями </a:t>
            </a:r>
          </a:p>
          <a:p>
            <a:pPr marL="0" lvl="1" defTabSz="895350">
              <a:buClr>
                <a:srgbClr val="002960"/>
              </a:buClr>
              <a:buSzPct val="125000"/>
              <a:buFont typeface="Arial" charset="0"/>
              <a:buNone/>
            </a:pPr>
            <a:r>
              <a:rPr lang="ru-RU" sz="800">
                <a:sym typeface="Arial" charset="0"/>
              </a:rPr>
              <a:t>«Бережливое производство»</a:t>
            </a:r>
          </a:p>
        </p:txBody>
      </p:sp>
      <p:sp>
        <p:nvSpPr>
          <p:cNvPr id="275" name="Прямоугольник 274"/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7951788" y="3678238"/>
            <a:ext cx="576262" cy="12223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06.02.2020 г.</a:t>
            </a:r>
          </a:p>
        </p:txBody>
      </p:sp>
      <p:cxnSp>
        <p:nvCxnSpPr>
          <p:cNvPr id="172" name="Прямая соединительная линия 171"/>
          <p:cNvCxnSpPr/>
          <p:nvPr>
            <p:custDataLst>
              <p:tags r:id="rId70"/>
            </p:custDataLst>
          </p:nvPr>
        </p:nvCxnSpPr>
        <p:spPr bwMode="auto">
          <a:xfrm flipH="1">
            <a:off x="3962400" y="1211263"/>
            <a:ext cx="30163" cy="5195887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226" name="Text Placeholder 1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249238" y="1296988"/>
            <a:ext cx="18637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1000">
                <a:sym typeface="Arial" charset="0"/>
              </a:rPr>
              <a:t>1. </a:t>
            </a:r>
            <a:r>
              <a:rPr lang="ru-RU" sz="1100" b="1">
                <a:sym typeface="Arial" charset="0"/>
              </a:rPr>
              <a:t>Обучение технологии бережливого производства</a:t>
            </a:r>
            <a:endParaRPr lang="ru-RU" sz="1000" b="1">
              <a:sym typeface="Arial" charset="0"/>
            </a:endParaRPr>
          </a:p>
        </p:txBody>
      </p:sp>
      <p:sp>
        <p:nvSpPr>
          <p:cNvPr id="254227" name="Text Placeholder 1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4052888" y="1312863"/>
            <a:ext cx="3562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ym typeface="Arial" charset="0"/>
              </a:rPr>
              <a:t>Администрация г. Орла, Управление образования администрации г. Орла</a:t>
            </a:r>
          </a:p>
        </p:txBody>
      </p:sp>
      <p:sp>
        <p:nvSpPr>
          <p:cNvPr id="254228" name="Text Placeholder 1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4098925" y="1495425"/>
            <a:ext cx="35067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ym typeface="Arial" charset="0"/>
              </a:rPr>
              <a:t>Грачева Наталья Ивановна</a:t>
            </a:r>
          </a:p>
        </p:txBody>
      </p:sp>
      <p:sp>
        <p:nvSpPr>
          <p:cNvPr id="254229" name="Text Placeholder 1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4065588" y="2009775"/>
            <a:ext cx="34051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 dirty="0">
                <a:sym typeface="Arial" charset="0"/>
              </a:rPr>
              <a:t> Афонина Ольга Владимировна</a:t>
            </a:r>
          </a:p>
        </p:txBody>
      </p:sp>
      <p:sp>
        <p:nvSpPr>
          <p:cNvPr id="254230" name="Text Placeholder 1"/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4070350" y="1863725"/>
            <a:ext cx="350678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 dirty="0">
                <a:sym typeface="Arial" charset="0"/>
              </a:rPr>
              <a:t>Грачева Наталья Ивановна, Афонина Ольга Владимировна</a:t>
            </a:r>
          </a:p>
        </p:txBody>
      </p:sp>
      <p:sp>
        <p:nvSpPr>
          <p:cNvPr id="254231" name="Text Placeholder 1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4081463" y="1671638"/>
            <a:ext cx="35067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ym typeface="Arial" charset="0"/>
              </a:rPr>
              <a:t>Грачева Наталья Ивановна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2563" y="2120900"/>
            <a:ext cx="3671887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00" dirty="0">
                <a:latin typeface="+mn-lt"/>
                <a:cs typeface="+mn-cs"/>
                <a:sym typeface="Arial"/>
              </a:rPr>
              <a:t>Грачева Наталья Ивановна</a:t>
            </a:r>
            <a:endParaRPr lang="ru-RU" sz="900" dirty="0">
              <a:latin typeface="+mn-lt"/>
              <a:cs typeface="+mn-cs"/>
            </a:endParaRPr>
          </a:p>
        </p:txBody>
      </p:sp>
      <p:sp>
        <p:nvSpPr>
          <p:cNvPr id="182" name="Прямоугольник 181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7888288" y="2370138"/>
            <a:ext cx="771525" cy="984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02.01.20-11.01.2020 г.</a:t>
            </a:r>
          </a:p>
        </p:txBody>
      </p:sp>
      <p:sp>
        <p:nvSpPr>
          <p:cNvPr id="183" name="Прямоугольник 182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3948113" y="2336800"/>
            <a:ext cx="1085850" cy="1793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Команда проекта</a:t>
            </a:r>
          </a:p>
        </p:txBody>
      </p:sp>
      <p:sp>
        <p:nvSpPr>
          <p:cNvPr id="185" name="Прямоугольник 184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4086225" y="2506663"/>
            <a:ext cx="2119313" cy="1317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Грачева Наталья Ивановна, команда проекта</a:t>
            </a:r>
          </a:p>
        </p:txBody>
      </p:sp>
      <p:sp>
        <p:nvSpPr>
          <p:cNvPr id="254236" name="Text Placeholder 1"/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250825" y="2673350"/>
            <a:ext cx="24765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1000" b="1">
                <a:sym typeface="Arial" charset="0"/>
              </a:rPr>
              <a:t>3.  Разработка этапов ПСР-проектов</a:t>
            </a:r>
          </a:p>
        </p:txBody>
      </p:sp>
      <p:sp>
        <p:nvSpPr>
          <p:cNvPr id="254237" name="Text Placeholder 1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4065588" y="2695575"/>
            <a:ext cx="295751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>
                <a:sym typeface="Arial" charset="0"/>
              </a:rPr>
              <a:t>Грачева Наталья Ивановна</a:t>
            </a:r>
          </a:p>
        </p:txBody>
      </p:sp>
      <p:sp>
        <p:nvSpPr>
          <p:cNvPr id="254238" name="Text Placeholder 1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4067175" y="2844800"/>
            <a:ext cx="314483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 dirty="0" err="1">
                <a:sym typeface="Arial" charset="0"/>
              </a:rPr>
              <a:t>Пырсина</a:t>
            </a:r>
            <a:r>
              <a:rPr lang="ru-RU" sz="800" dirty="0">
                <a:sym typeface="Arial" charset="0"/>
              </a:rPr>
              <a:t> Татьяна Геннадьевна, Афонина Ольга Владимировна</a:t>
            </a:r>
          </a:p>
        </p:txBody>
      </p:sp>
      <p:sp>
        <p:nvSpPr>
          <p:cNvPr id="194" name="Прямоугольник 193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808913" y="2857500"/>
            <a:ext cx="779462" cy="1174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23.01.2020г.</a:t>
            </a:r>
          </a:p>
        </p:txBody>
      </p:sp>
      <p:sp>
        <p:nvSpPr>
          <p:cNvPr id="195" name="Прямоугольник 194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4551363" y="3017838"/>
            <a:ext cx="2052637" cy="1143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 err="1">
                <a:solidFill>
                  <a:schemeClr val="tx1"/>
                </a:solidFill>
                <a:sym typeface="Arial"/>
              </a:rPr>
              <a:t>Пырсина</a:t>
            </a:r>
            <a:r>
              <a:rPr lang="ru-RU" sz="800" dirty="0">
                <a:solidFill>
                  <a:schemeClr val="tx1"/>
                </a:solidFill>
                <a:sym typeface="Arial"/>
              </a:rPr>
              <a:t> Татьяна Геннадьевна, Афонина Ольга Владимировна</a:t>
            </a:r>
          </a:p>
        </p:txBody>
      </p:sp>
      <p:sp>
        <p:nvSpPr>
          <p:cNvPr id="198" name="Прямоугольник 197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4078288" y="3186113"/>
            <a:ext cx="2119312" cy="1317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Грачева Наталья Ивановна, команда проекта</a:t>
            </a:r>
          </a:p>
        </p:txBody>
      </p:sp>
      <p:sp>
        <p:nvSpPr>
          <p:cNvPr id="199" name="Прямоугольник 198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3952875" y="3354388"/>
            <a:ext cx="2401888" cy="1635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Грачева Наталья Ивановна, команда проекта</a:t>
            </a:r>
          </a:p>
        </p:txBody>
      </p:sp>
      <p:sp>
        <p:nvSpPr>
          <p:cNvPr id="200" name="Прямоугольник 199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3729038" y="3530600"/>
            <a:ext cx="2093912" cy="104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Грачева Наталья Ивановна,</a:t>
            </a:r>
          </a:p>
        </p:txBody>
      </p:sp>
      <p:sp>
        <p:nvSpPr>
          <p:cNvPr id="201" name="Прямоугольник 200"/>
          <p:cNvSpPr>
            <a:spLocks/>
          </p:cNvSpPr>
          <p:nvPr>
            <p:custDataLst>
              <p:tags r:id="rId88"/>
            </p:custDataLst>
          </p:nvPr>
        </p:nvSpPr>
        <p:spPr bwMode="auto">
          <a:xfrm>
            <a:off x="3740150" y="3665538"/>
            <a:ext cx="2119313" cy="1301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 err="1">
                <a:solidFill>
                  <a:schemeClr val="tx1"/>
                </a:solidFill>
                <a:sym typeface="Arial"/>
              </a:rPr>
              <a:t>Пырсина</a:t>
            </a:r>
            <a:r>
              <a:rPr lang="ru-RU" sz="800" dirty="0">
                <a:solidFill>
                  <a:schemeClr val="tx1"/>
                </a:solidFill>
                <a:sym typeface="Arial"/>
              </a:rPr>
              <a:t> Татьяна Геннадьевна</a:t>
            </a:r>
          </a:p>
        </p:txBody>
      </p:sp>
      <p:sp>
        <p:nvSpPr>
          <p:cNvPr id="254245" name="Text Placeholder 1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4035425" y="3841750"/>
            <a:ext cx="3349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 dirty="0" err="1">
                <a:sym typeface="Arial" charset="0"/>
              </a:rPr>
              <a:t>Пырсина</a:t>
            </a:r>
            <a:r>
              <a:rPr lang="ru-RU" sz="800" dirty="0">
                <a:sym typeface="Arial" charset="0"/>
              </a:rPr>
              <a:t> Татьяна Геннадьевна, Афонина Ольга Владимировна</a:t>
            </a:r>
          </a:p>
        </p:txBody>
      </p:sp>
      <p:sp>
        <p:nvSpPr>
          <p:cNvPr id="205" name="Прямоугольник 204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068763" y="4100513"/>
            <a:ext cx="2119312" cy="1317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Грачева Наталья Ивановна, команда проекта</a:t>
            </a:r>
          </a:p>
        </p:txBody>
      </p:sp>
      <p:sp>
        <p:nvSpPr>
          <p:cNvPr id="208" name="Прямоугольник 207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070350" y="4264025"/>
            <a:ext cx="2168525" cy="1793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Грачева Наталья Ивановна, команда проекта</a:t>
            </a:r>
          </a:p>
        </p:txBody>
      </p:sp>
      <p:sp>
        <p:nvSpPr>
          <p:cNvPr id="211" name="Прямоугольник 210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154613" y="4578350"/>
            <a:ext cx="1085850" cy="1793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Команда проекта</a:t>
            </a:r>
          </a:p>
        </p:txBody>
      </p:sp>
      <p:sp>
        <p:nvSpPr>
          <p:cNvPr id="212" name="Прямоугольник 211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5138738" y="4410075"/>
            <a:ext cx="1085850" cy="1793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Команда проекта</a:t>
            </a:r>
          </a:p>
        </p:txBody>
      </p:sp>
      <p:sp>
        <p:nvSpPr>
          <p:cNvPr id="254250" name="Text Placeholder 1"/>
          <p:cNvSpPr>
            <a:spLocks noGrp="1"/>
          </p:cNvSpPr>
          <p:nvPr>
            <p:custDataLst>
              <p:tags r:id="rId94"/>
            </p:custDataLst>
          </p:nvPr>
        </p:nvSpPr>
        <p:spPr bwMode="auto">
          <a:xfrm>
            <a:off x="4086225" y="4714875"/>
            <a:ext cx="37639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just" defTabSz="895350">
              <a:buClr>
                <a:srgbClr val="002960"/>
              </a:buClr>
            </a:pPr>
            <a:r>
              <a:rPr lang="ru-RU" sz="800" dirty="0">
                <a:sym typeface="Arial" charset="0"/>
              </a:rPr>
              <a:t>Грачева Наталья Ивановна, </a:t>
            </a:r>
            <a:r>
              <a:rPr lang="ru-RU" sz="800" dirty="0" err="1">
                <a:sym typeface="Arial" charset="0"/>
              </a:rPr>
              <a:t>Пырсина</a:t>
            </a:r>
            <a:r>
              <a:rPr lang="ru-RU" sz="800" dirty="0">
                <a:sym typeface="Arial" charset="0"/>
              </a:rPr>
              <a:t> Татьяна Геннадьевна, Афонина </a:t>
            </a:r>
          </a:p>
          <a:p>
            <a:pPr algn="just" defTabSz="895350">
              <a:buClr>
                <a:srgbClr val="002960"/>
              </a:buClr>
            </a:pPr>
            <a:r>
              <a:rPr lang="ru-RU" sz="800" dirty="0">
                <a:sym typeface="Arial" charset="0"/>
              </a:rPr>
              <a:t>Ольга Владимировна</a:t>
            </a:r>
          </a:p>
        </p:txBody>
      </p:sp>
      <p:sp>
        <p:nvSpPr>
          <p:cNvPr id="215" name="Прямоугольник 214"/>
          <p:cNvSpPr>
            <a:spLocks/>
          </p:cNvSpPr>
          <p:nvPr>
            <p:custDataLst>
              <p:tags r:id="rId95"/>
            </p:custDataLst>
          </p:nvPr>
        </p:nvSpPr>
        <p:spPr bwMode="auto">
          <a:xfrm>
            <a:off x="5154613" y="4911725"/>
            <a:ext cx="1085850" cy="1793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Команда проекта</a:t>
            </a:r>
          </a:p>
        </p:txBody>
      </p:sp>
      <p:sp>
        <p:nvSpPr>
          <p:cNvPr id="217" name="Прямоугольник 216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5176838" y="5075238"/>
            <a:ext cx="1085850" cy="1793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Команда проекта</a:t>
            </a:r>
          </a:p>
        </p:txBody>
      </p:sp>
      <p:sp>
        <p:nvSpPr>
          <p:cNvPr id="218" name="Прямоугольник 217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4094163" y="5259388"/>
            <a:ext cx="2119312" cy="1317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Грачева Наталья Ивановна, команда проекта</a:t>
            </a:r>
          </a:p>
        </p:txBody>
      </p:sp>
      <p:sp>
        <p:nvSpPr>
          <p:cNvPr id="254254" name="Text Placeholder 1"/>
          <p:cNvSpPr>
            <a:spLocks noGrp="1"/>
          </p:cNvSpPr>
          <p:nvPr>
            <p:custDataLst>
              <p:tags r:id="rId98"/>
            </p:custDataLst>
          </p:nvPr>
        </p:nvSpPr>
        <p:spPr bwMode="auto">
          <a:xfrm>
            <a:off x="4008438" y="5424488"/>
            <a:ext cx="37639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just" defTabSz="895350">
              <a:buClr>
                <a:srgbClr val="002960"/>
              </a:buClr>
            </a:pPr>
            <a:r>
              <a:rPr lang="ru-RU" sz="800" dirty="0">
                <a:sym typeface="Arial" charset="0"/>
              </a:rPr>
              <a:t>Грачева Наталья Ивановна, </a:t>
            </a:r>
            <a:r>
              <a:rPr lang="ru-RU" sz="800" dirty="0" err="1">
                <a:sym typeface="Arial" charset="0"/>
              </a:rPr>
              <a:t>Пырсина</a:t>
            </a:r>
            <a:r>
              <a:rPr lang="ru-RU" sz="800" dirty="0">
                <a:sym typeface="Arial" charset="0"/>
              </a:rPr>
              <a:t> Татьяна Геннадьевна, Афонина </a:t>
            </a:r>
          </a:p>
          <a:p>
            <a:pPr algn="just" defTabSz="895350">
              <a:buClr>
                <a:srgbClr val="002960"/>
              </a:buClr>
            </a:pPr>
            <a:r>
              <a:rPr lang="ru-RU" sz="800" dirty="0">
                <a:sym typeface="Arial" charset="0"/>
              </a:rPr>
              <a:t>Ольга Владимировна</a:t>
            </a:r>
          </a:p>
        </p:txBody>
      </p:sp>
      <p:sp>
        <p:nvSpPr>
          <p:cNvPr id="254255" name="Text Placeholder 1"/>
          <p:cNvSpPr>
            <a:spLocks noGrp="1"/>
          </p:cNvSpPr>
          <p:nvPr>
            <p:custDataLst>
              <p:tags r:id="rId99"/>
            </p:custDataLst>
          </p:nvPr>
        </p:nvSpPr>
        <p:spPr bwMode="auto">
          <a:xfrm>
            <a:off x="4008438" y="5729288"/>
            <a:ext cx="37639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just" defTabSz="895350">
              <a:buClr>
                <a:srgbClr val="002960"/>
              </a:buClr>
            </a:pPr>
            <a:r>
              <a:rPr lang="ru-RU" sz="800" dirty="0">
                <a:sym typeface="Arial" charset="0"/>
              </a:rPr>
              <a:t>Грачева Наталья Ивановна, </a:t>
            </a:r>
            <a:r>
              <a:rPr lang="ru-RU" sz="800" dirty="0" err="1">
                <a:sym typeface="Arial" charset="0"/>
              </a:rPr>
              <a:t>Пырсина</a:t>
            </a:r>
            <a:r>
              <a:rPr lang="ru-RU" sz="800" dirty="0">
                <a:sym typeface="Arial" charset="0"/>
              </a:rPr>
              <a:t> Татьяна Геннадьевна, Афонина </a:t>
            </a:r>
          </a:p>
          <a:p>
            <a:pPr algn="just" defTabSz="895350">
              <a:buClr>
                <a:srgbClr val="002960"/>
              </a:buClr>
            </a:pPr>
            <a:r>
              <a:rPr lang="ru-RU" sz="800" dirty="0">
                <a:sym typeface="Arial" charset="0"/>
              </a:rPr>
              <a:t>Ольга Владимировна</a:t>
            </a:r>
          </a:p>
        </p:txBody>
      </p:sp>
      <p:sp>
        <p:nvSpPr>
          <p:cNvPr id="254256" name="Text Placeholder 1"/>
          <p:cNvSpPr>
            <a:spLocks noGrp="1"/>
          </p:cNvSpPr>
          <p:nvPr>
            <p:custDataLst>
              <p:tags r:id="rId100"/>
            </p:custDataLst>
          </p:nvPr>
        </p:nvSpPr>
        <p:spPr bwMode="auto">
          <a:xfrm>
            <a:off x="4035425" y="6043613"/>
            <a:ext cx="36988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95350">
              <a:buClr>
                <a:srgbClr val="002960"/>
              </a:buClr>
            </a:pPr>
            <a:r>
              <a:rPr lang="ru-RU" sz="800" dirty="0">
                <a:sym typeface="Arial" charset="0"/>
              </a:rPr>
              <a:t>Грачева Наталья Ивановна, </a:t>
            </a:r>
            <a:r>
              <a:rPr lang="ru-RU" sz="800" dirty="0" err="1">
                <a:sym typeface="Arial" charset="0"/>
              </a:rPr>
              <a:t>Пырсина</a:t>
            </a:r>
            <a:r>
              <a:rPr lang="ru-RU" sz="800" dirty="0">
                <a:sym typeface="Arial" charset="0"/>
              </a:rPr>
              <a:t> Татьяна Геннадьевна, Афонина </a:t>
            </a:r>
          </a:p>
          <a:p>
            <a:pPr defTabSz="895350">
              <a:buClr>
                <a:srgbClr val="002960"/>
              </a:buClr>
            </a:pPr>
            <a:r>
              <a:rPr lang="ru-RU" sz="800" dirty="0">
                <a:sym typeface="Arial" charset="0"/>
              </a:rPr>
              <a:t>Ольга Владимировна</a:t>
            </a:r>
          </a:p>
        </p:txBody>
      </p:sp>
      <p:sp>
        <p:nvSpPr>
          <p:cNvPr id="224" name="Прямоугольник 223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918450" y="1873250"/>
            <a:ext cx="693738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sym typeface="Arial"/>
              </a:rPr>
              <a:t>02.01.20-11.01.2020 г.</a:t>
            </a:r>
          </a:p>
        </p:txBody>
      </p:sp>
      <p:cxnSp>
        <p:nvCxnSpPr>
          <p:cNvPr id="226" name="Прямая соединительная линия 225"/>
          <p:cNvCxnSpPr/>
          <p:nvPr>
            <p:custDataLst>
              <p:tags r:id="rId102"/>
            </p:custDataLst>
          </p:nvPr>
        </p:nvCxnSpPr>
        <p:spPr bwMode="auto">
          <a:xfrm flipH="1">
            <a:off x="112713" y="909638"/>
            <a:ext cx="22225" cy="540702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106" name="Object 20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4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107" name="Title 6"/>
          <p:cNvSpPr>
            <a:spLocks noGrp="1"/>
          </p:cNvSpPr>
          <p:nvPr>
            <p:ph type="title"/>
          </p:nvPr>
        </p:nvSpPr>
        <p:spPr>
          <a:xfrm>
            <a:off x="1109663" y="134938"/>
            <a:ext cx="7018337" cy="554037"/>
          </a:xfrm>
        </p:spPr>
        <p:txBody>
          <a:bodyPr/>
          <a:lstStyle/>
          <a:p>
            <a:pPr algn="ctr"/>
            <a:r>
              <a:rPr lang="ru-RU" sz="1800" smtClean="0">
                <a:solidFill>
                  <a:srgbClr val="002060"/>
                </a:solidFill>
              </a:rPr>
              <a:t>Анкетирование заказчиков процесса  </a:t>
            </a:r>
            <a:br>
              <a:rPr lang="ru-RU" sz="1800" smtClean="0">
                <a:solidFill>
                  <a:srgbClr val="002060"/>
                </a:solidFill>
              </a:rPr>
            </a:br>
            <a:r>
              <a:rPr lang="ru-RU" sz="1800" smtClean="0">
                <a:solidFill>
                  <a:srgbClr val="FF0000"/>
                </a:solidFill>
              </a:rPr>
              <a:t>«МЕТОДИЧЕСКАЯ СЛУЖБА ДОУ ГЛАЗАМИ ПЕДАГОГОВ»</a:t>
            </a:r>
          </a:p>
        </p:txBody>
      </p:sp>
      <p:sp>
        <p:nvSpPr>
          <p:cNvPr id="158" name="Line 11"/>
          <p:cNvSpPr>
            <a:spLocks noChangeShapeType="1"/>
          </p:cNvSpPr>
          <p:nvPr/>
        </p:nvSpPr>
        <p:spPr bwMode="auto">
          <a:xfrm>
            <a:off x="4419600" y="3756025"/>
            <a:ext cx="0" cy="465138"/>
          </a:xfrm>
          <a:prstGeom prst="line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kern="0" dirty="0">
              <a:solidFill>
                <a:sysClr val="windowText" lastClr="000000"/>
              </a:solidFill>
              <a:cs typeface="+mn-cs"/>
            </a:endParaRPr>
          </a:p>
        </p:txBody>
      </p:sp>
      <p:grpSp>
        <p:nvGrpSpPr>
          <p:cNvPr id="252109" name="Group 182"/>
          <p:cNvGrpSpPr>
            <a:grpSpLocks/>
          </p:cNvGrpSpPr>
          <p:nvPr/>
        </p:nvGrpSpPr>
        <p:grpSpPr bwMode="auto">
          <a:xfrm>
            <a:off x="350838" y="1520825"/>
            <a:ext cx="6267450" cy="1282700"/>
            <a:chOff x="864393" y="1797659"/>
            <a:chExt cx="5079146" cy="1283146"/>
          </a:xfrm>
        </p:grpSpPr>
        <p:sp>
          <p:nvSpPr>
            <p:cNvPr id="184" name="Rectangle 27"/>
            <p:cNvSpPr txBox="1">
              <a:spLocks/>
            </p:cNvSpPr>
            <p:nvPr/>
          </p:nvSpPr>
          <p:spPr>
            <a:xfrm>
              <a:off x="1216897" y="1818304"/>
              <a:ext cx="4726642" cy="126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587" lvl="1" indent="0" algn="just">
                <a:buFont typeface="Arial" charset="0"/>
                <a:buNone/>
                <a:defRPr/>
              </a:pPr>
              <a:r>
                <a:rPr lang="ru-RU" sz="1100" b="1" kern="0" dirty="0" smtClean="0">
                  <a:solidFill>
                    <a:srgbClr val="000000"/>
                  </a:solidFill>
                  <a:cs typeface="+mn-cs"/>
                </a:rPr>
                <a:t>Какие формы с педагогами на Ваш взгляд направлены на повышение профессиональной компетентности (нужное подчеркнуть):?</a:t>
              </a:r>
            </a:p>
            <a:p>
              <a:pPr lvl="1">
                <a:defRPr/>
              </a:pPr>
              <a:r>
                <a:rPr lang="ru-RU" sz="1000" kern="0" dirty="0" smtClean="0">
                  <a:solidFill>
                    <a:srgbClr val="000000"/>
                  </a:solidFill>
                  <a:cs typeface="+mn-cs"/>
                </a:rPr>
                <a:t>Открытый просмотр занятий или другой формы работы с детьми;</a:t>
              </a:r>
            </a:p>
            <a:p>
              <a:pPr lvl="1">
                <a:defRPr/>
              </a:pPr>
              <a:r>
                <a:rPr lang="ru-RU" sz="1000" kern="0" dirty="0" smtClean="0">
                  <a:solidFill>
                    <a:srgbClr val="000000"/>
                  </a:solidFill>
                  <a:cs typeface="+mn-cs"/>
                </a:rPr>
                <a:t>консультация, семинар методиста (старшего воспитателя);</a:t>
              </a:r>
            </a:p>
            <a:p>
              <a:pPr lvl="1">
                <a:defRPr/>
              </a:pPr>
              <a:r>
                <a:rPr lang="ru-RU" sz="1000" kern="0" dirty="0" smtClean="0">
                  <a:solidFill>
                    <a:srgbClr val="000000"/>
                  </a:solidFill>
                  <a:cs typeface="+mn-cs"/>
                </a:rPr>
                <a:t>Изучение научно-методической литературы; </a:t>
              </a:r>
            </a:p>
            <a:p>
              <a:pPr lvl="1">
                <a:defRPr/>
              </a:pPr>
              <a:r>
                <a:rPr lang="ru-RU" sz="1000" kern="0" dirty="0" smtClean="0">
                  <a:solidFill>
                    <a:srgbClr val="000000"/>
                  </a:solidFill>
                  <a:cs typeface="+mn-cs"/>
                </a:rPr>
                <a:t>Ознакомление(посредством интернета) с опытом работы в регионе(городе) и др.; </a:t>
              </a:r>
            </a:p>
            <a:p>
              <a:pPr lvl="1">
                <a:defRPr/>
              </a:pPr>
              <a:r>
                <a:rPr lang="ru-RU" sz="1000" kern="0" dirty="0" smtClean="0">
                  <a:solidFill>
                    <a:srgbClr val="000000"/>
                  </a:solidFill>
                  <a:cs typeface="+mn-cs"/>
                </a:rPr>
                <a:t>Показ занятия на своей группе в рамках тематического контроля; </a:t>
              </a:r>
            </a:p>
            <a:p>
              <a:pPr lvl="1">
                <a:defRPr/>
              </a:pPr>
              <a:r>
                <a:rPr lang="ru-RU" sz="1000" kern="0" dirty="0" smtClean="0">
                  <a:solidFill>
                    <a:srgbClr val="000000"/>
                  </a:solidFill>
                  <a:cs typeface="+mn-cs"/>
                </a:rPr>
                <a:t>Другое   </a:t>
              </a:r>
            </a:p>
          </p:txBody>
        </p:sp>
        <p:sp>
          <p:nvSpPr>
            <p:cNvPr id="185" name="Oval 30"/>
            <p:cNvSpPr>
              <a:spLocks noChangeArrowheads="1"/>
            </p:cNvSpPr>
            <p:nvPr/>
          </p:nvSpPr>
          <p:spPr bwMode="auto">
            <a:xfrm>
              <a:off x="864393" y="1797659"/>
              <a:ext cx="226426" cy="2731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89611" tIns="44806" rIns="89611" bIns="44806"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  <a:cs typeface="+mn-cs"/>
                </a:rPr>
                <a:t>2</a:t>
              </a:r>
            </a:p>
          </p:txBody>
        </p:sp>
      </p:grpSp>
      <p:grpSp>
        <p:nvGrpSpPr>
          <p:cNvPr id="252110" name="Group 185"/>
          <p:cNvGrpSpPr>
            <a:grpSpLocks/>
          </p:cNvGrpSpPr>
          <p:nvPr/>
        </p:nvGrpSpPr>
        <p:grpSpPr bwMode="auto">
          <a:xfrm>
            <a:off x="350838" y="887413"/>
            <a:ext cx="5235575" cy="2224087"/>
            <a:chOff x="353602" y="1192795"/>
            <a:chExt cx="5265616" cy="1254651"/>
          </a:xfrm>
        </p:grpSpPr>
        <p:sp>
          <p:nvSpPr>
            <p:cNvPr id="187" name="Rectangle 31"/>
            <p:cNvSpPr txBox="1">
              <a:spLocks/>
            </p:cNvSpPr>
            <p:nvPr/>
          </p:nvSpPr>
          <p:spPr>
            <a:xfrm>
              <a:off x="787880" y="1192795"/>
              <a:ext cx="4831338" cy="364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587" lvl="1" indent="0" algn="just">
                <a:buFont typeface="Arial" charset="0"/>
                <a:buNone/>
                <a:defRPr/>
              </a:pPr>
              <a:r>
                <a:rPr lang="ru-RU" sz="1100" b="1" kern="0" dirty="0" smtClean="0">
                  <a:solidFill>
                    <a:srgbClr val="000000"/>
                  </a:solidFill>
                  <a:cs typeface="+mn-cs"/>
                </a:rPr>
                <a:t>Как Вы считаете</a:t>
              </a:r>
              <a:r>
                <a:rPr lang="en-US" sz="1100" b="1" kern="0" dirty="0" smtClean="0">
                  <a:solidFill>
                    <a:srgbClr val="000000"/>
                  </a:solidFill>
                  <a:cs typeface="+mn-cs"/>
                </a:rPr>
                <a:t>?</a:t>
              </a:r>
              <a:r>
                <a:rPr lang="ru-RU" sz="1100" b="1" kern="0" dirty="0" smtClean="0">
                  <a:solidFill>
                    <a:srgbClr val="000000"/>
                  </a:solidFill>
                  <a:cs typeface="+mn-cs"/>
                </a:rPr>
                <a:t>Наш детский сад: (нужное подчеркнуть):</a:t>
              </a:r>
            </a:p>
            <a:p>
              <a:pPr marL="436562" lvl="2" indent="-171450">
                <a:buFont typeface="Arial" panose="020B0604020202020204" pitchFamily="34" charset="0"/>
                <a:buChar char="•"/>
                <a:defRPr/>
              </a:pPr>
              <a:r>
                <a:rPr lang="ru-RU" sz="1000" kern="0" dirty="0" smtClean="0">
                  <a:solidFill>
                    <a:srgbClr val="000000"/>
                  </a:solidFill>
                  <a:cs typeface="+mn-cs"/>
                </a:rPr>
                <a:t>Пользуется авторитетом в микрорайоне;</a:t>
              </a:r>
            </a:p>
            <a:p>
              <a:pPr marL="436562" lvl="2" indent="-171450">
                <a:buFont typeface="Arial" panose="020B0604020202020204" pitchFamily="34" charset="0"/>
                <a:buChar char="•"/>
                <a:defRPr/>
              </a:pPr>
              <a:r>
                <a:rPr lang="ru-RU" sz="1000" kern="0" dirty="0" smtClean="0">
                  <a:solidFill>
                    <a:srgbClr val="000000"/>
                  </a:solidFill>
                  <a:cs typeface="+mn-cs"/>
                </a:rPr>
                <a:t>Не пользуется авторитетом;</a:t>
              </a:r>
            </a:p>
            <a:p>
              <a:pPr marL="436562" lvl="2" indent="-171450">
                <a:buFont typeface="Arial" panose="020B0604020202020204" pitchFamily="34" charset="0"/>
                <a:buChar char="•"/>
                <a:defRPr/>
              </a:pPr>
              <a:r>
                <a:rPr lang="ru-RU" sz="1000" kern="0" dirty="0" smtClean="0">
                  <a:solidFill>
                    <a:srgbClr val="000000"/>
                  </a:solidFill>
                  <a:cs typeface="+mn-cs"/>
                </a:rPr>
                <a:t>О нем вообще не говорят</a:t>
              </a:r>
              <a:r>
                <a:rPr lang="ru-RU" sz="1100" kern="0" dirty="0" smtClean="0">
                  <a:solidFill>
                    <a:srgbClr val="000000"/>
                  </a:solidFill>
                  <a:cs typeface="+mn-cs"/>
                </a:rPr>
                <a:t>.</a:t>
              </a:r>
            </a:p>
          </p:txBody>
        </p:sp>
        <p:sp>
          <p:nvSpPr>
            <p:cNvPr id="190" name="Oval 30"/>
            <p:cNvSpPr>
              <a:spLocks noChangeArrowheads="1"/>
            </p:cNvSpPr>
            <p:nvPr/>
          </p:nvSpPr>
          <p:spPr bwMode="auto">
            <a:xfrm>
              <a:off x="353602" y="2273711"/>
              <a:ext cx="281003" cy="1737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89611" tIns="44806" rIns="89611" bIns="44806" anchor="ctr"/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bg1"/>
                  </a:solidFill>
                  <a:cs typeface="+mn-cs"/>
                </a:rPr>
                <a:t>3</a:t>
              </a:r>
            </a:p>
          </p:txBody>
        </p:sp>
      </p:grpSp>
      <p:grpSp>
        <p:nvGrpSpPr>
          <p:cNvPr id="252111" name="Group 190"/>
          <p:cNvGrpSpPr>
            <a:grpSpLocks/>
          </p:cNvGrpSpPr>
          <p:nvPr/>
        </p:nvGrpSpPr>
        <p:grpSpPr bwMode="auto">
          <a:xfrm>
            <a:off x="342900" y="2809875"/>
            <a:ext cx="6275388" cy="2976563"/>
            <a:chOff x="342683" y="3103030"/>
            <a:chExt cx="6276074" cy="2976507"/>
          </a:xfrm>
        </p:grpSpPr>
        <p:grpSp>
          <p:nvGrpSpPr>
            <p:cNvPr id="252161" name="Group 191"/>
            <p:cNvGrpSpPr>
              <a:grpSpLocks/>
            </p:cNvGrpSpPr>
            <p:nvPr/>
          </p:nvGrpSpPr>
          <p:grpSpPr bwMode="auto">
            <a:xfrm>
              <a:off x="350684" y="3103030"/>
              <a:ext cx="6227916" cy="761629"/>
              <a:chOff x="350684" y="3106986"/>
              <a:chExt cx="6227916" cy="761629"/>
            </a:xfrm>
          </p:grpSpPr>
          <p:sp>
            <p:nvSpPr>
              <p:cNvPr id="196" name="Rectangle 19"/>
              <p:cNvSpPr txBox="1">
                <a:spLocks/>
              </p:cNvSpPr>
              <p:nvPr/>
            </p:nvSpPr>
            <p:spPr>
              <a:xfrm>
                <a:off x="750716" y="3106986"/>
                <a:ext cx="5828349" cy="477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lIns="0" tIns="0" rIns="0" bIns="0"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1587" lvl="1" indent="0" algn="just">
                  <a:buFont typeface="Arial" charset="0"/>
                  <a:buNone/>
                  <a:defRPr/>
                </a:pPr>
                <a:r>
                  <a:rPr lang="ru-RU" sz="1100" b="1" kern="0" dirty="0" smtClean="0">
                    <a:solidFill>
                      <a:srgbClr val="000000"/>
                    </a:solidFill>
                    <a:cs typeface="+mn-cs"/>
                  </a:rPr>
                  <a:t>Как Вы считаете, есть ли необходимость изменений методической службы в ДОУ?</a:t>
                </a:r>
              </a:p>
              <a:p>
                <a:pPr lvl="1">
                  <a:defRPr/>
                </a:pPr>
                <a:r>
                  <a:rPr lang="ru-RU" sz="1000" kern="0" dirty="0" smtClean="0">
                    <a:solidFill>
                      <a:srgbClr val="000000"/>
                    </a:solidFill>
                    <a:cs typeface="+mn-cs"/>
                  </a:rPr>
                  <a:t>Да </a:t>
                </a:r>
              </a:p>
              <a:p>
                <a:pPr lvl="1">
                  <a:defRPr/>
                </a:pPr>
                <a:r>
                  <a:rPr lang="ru-RU" sz="1000" kern="0" dirty="0" smtClean="0">
                    <a:solidFill>
                      <a:srgbClr val="000000"/>
                    </a:solidFill>
                    <a:cs typeface="+mn-cs"/>
                  </a:rPr>
                  <a:t>Нет</a:t>
                </a:r>
                <a:endParaRPr lang="en-US" sz="10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97" name="Oval 30"/>
              <p:cNvSpPr>
                <a:spLocks noChangeArrowheads="1"/>
              </p:cNvSpPr>
              <p:nvPr/>
            </p:nvSpPr>
            <p:spPr bwMode="auto">
              <a:xfrm>
                <a:off x="350622" y="3594340"/>
                <a:ext cx="279431" cy="27463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/>
              <a:lstStyle/>
              <a:p>
                <a:pPr algn="ctr">
                  <a:defRPr/>
                </a:pPr>
                <a:r>
                  <a:rPr lang="ru-RU" sz="1100" b="1" dirty="0">
                    <a:solidFill>
                      <a:schemeClr val="bg1"/>
                    </a:solidFill>
                    <a:cs typeface="+mn-cs"/>
                  </a:rPr>
                  <a:t>4</a:t>
                </a:r>
              </a:p>
            </p:txBody>
          </p:sp>
        </p:grpSp>
        <p:grpSp>
          <p:nvGrpSpPr>
            <p:cNvPr id="252162" name="Group 192"/>
            <p:cNvGrpSpPr>
              <a:grpSpLocks/>
            </p:cNvGrpSpPr>
            <p:nvPr/>
          </p:nvGrpSpPr>
          <p:grpSpPr bwMode="auto">
            <a:xfrm>
              <a:off x="342683" y="4833042"/>
              <a:ext cx="6276074" cy="1246495"/>
              <a:chOff x="342683" y="4803134"/>
              <a:chExt cx="6276074" cy="1246495"/>
            </a:xfrm>
          </p:grpSpPr>
          <p:sp>
            <p:nvSpPr>
              <p:cNvPr id="195" name="Oval 30"/>
              <p:cNvSpPr>
                <a:spLocks noChangeArrowheads="1"/>
              </p:cNvSpPr>
              <p:nvPr/>
            </p:nvSpPr>
            <p:spPr bwMode="auto">
              <a:xfrm>
                <a:off x="342683" y="4844738"/>
                <a:ext cx="279431" cy="27304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/>
              <a:lstStyle/>
              <a:p>
                <a:pPr algn="ctr">
                  <a:defRPr/>
                </a:pPr>
                <a:r>
                  <a:rPr lang="ru-RU" sz="1100" b="1" dirty="0">
                    <a:solidFill>
                      <a:schemeClr val="bg1"/>
                    </a:solidFill>
                    <a:cs typeface="+mn-cs"/>
                  </a:rPr>
                  <a:t>5</a:t>
                </a:r>
              </a:p>
            </p:txBody>
          </p:sp>
          <p:sp>
            <p:nvSpPr>
              <p:cNvPr id="96" name="Rectangle 15"/>
              <p:cNvSpPr txBox="1">
                <a:spLocks/>
              </p:cNvSpPr>
              <p:nvPr/>
            </p:nvSpPr>
            <p:spPr>
              <a:xfrm>
                <a:off x="715787" y="4803464"/>
                <a:ext cx="5902970" cy="476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lIns="0" tIns="0" rIns="0" bIns="0"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1587" lvl="1" indent="0" algn="just">
                  <a:buFont typeface="Arial" charset="0"/>
                  <a:buNone/>
                  <a:defRPr/>
                </a:pPr>
                <a:r>
                  <a:rPr lang="ru-RU" sz="1100" b="1" kern="0" dirty="0" smtClean="0">
                    <a:solidFill>
                      <a:srgbClr val="000000"/>
                    </a:solidFill>
                    <a:cs typeface="+mn-cs"/>
                  </a:rPr>
                  <a:t>Готовы ли Вы к изменения методической службы?</a:t>
                </a:r>
              </a:p>
              <a:p>
                <a:pPr lvl="1" algn="just">
                  <a:defRPr/>
                </a:pPr>
                <a:r>
                  <a:rPr lang="ru-RU" sz="1000" kern="0" dirty="0" smtClean="0">
                    <a:solidFill>
                      <a:srgbClr val="000000"/>
                    </a:solidFill>
                    <a:cs typeface="+mn-cs"/>
                  </a:rPr>
                  <a:t>Да  </a:t>
                </a:r>
              </a:p>
              <a:p>
                <a:pPr lvl="1" algn="just">
                  <a:defRPr/>
                </a:pPr>
                <a:r>
                  <a:rPr lang="ru-RU" sz="1000" kern="0" dirty="0" smtClean="0">
                    <a:solidFill>
                      <a:srgbClr val="000000"/>
                    </a:solidFill>
                    <a:cs typeface="+mn-cs"/>
                  </a:rPr>
                  <a:t>Нет  </a:t>
                </a:r>
                <a:endParaRPr lang="en-US" sz="1000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05" name="Rectangle 15"/>
              <p:cNvSpPr txBox="1">
                <a:spLocks/>
              </p:cNvSpPr>
              <p:nvPr/>
            </p:nvSpPr>
            <p:spPr>
              <a:xfrm>
                <a:off x="712611" y="5265418"/>
                <a:ext cx="5902970" cy="784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lIns="0" tIns="0" rIns="0" bIns="0"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marL="1587" lvl="1" indent="0" algn="just">
                  <a:buFont typeface="Arial" charset="0"/>
                  <a:buNone/>
                  <a:defRPr/>
                </a:pPr>
                <a:r>
                  <a:rPr lang="ru-RU" sz="1100" b="1" kern="0" dirty="0" smtClean="0">
                    <a:solidFill>
                      <a:srgbClr val="000000"/>
                    </a:solidFill>
                    <a:cs typeface="+mn-cs"/>
                  </a:rPr>
                  <a:t>В какие сроки необходимо преобразование методической службы ДОУ?</a:t>
                </a:r>
              </a:p>
              <a:p>
                <a:pPr lvl="1" algn="just">
                  <a:defRPr/>
                </a:pPr>
                <a:r>
                  <a:rPr lang="ru-RU" sz="1000" kern="0" dirty="0" smtClean="0">
                    <a:solidFill>
                      <a:srgbClr val="000000"/>
                    </a:solidFill>
                    <a:cs typeface="+mn-cs"/>
                  </a:rPr>
                  <a:t>Сейчас </a:t>
                </a:r>
              </a:p>
              <a:p>
                <a:pPr lvl="1" algn="just">
                  <a:defRPr/>
                </a:pPr>
                <a:r>
                  <a:rPr lang="ru-RU" sz="1000" kern="0" dirty="0" smtClean="0">
                    <a:solidFill>
                      <a:srgbClr val="000000"/>
                    </a:solidFill>
                    <a:cs typeface="+mn-cs"/>
                  </a:rPr>
                  <a:t>В следующем году </a:t>
                </a:r>
              </a:p>
              <a:p>
                <a:pPr lvl="1" algn="just">
                  <a:defRPr/>
                </a:pPr>
                <a:r>
                  <a:rPr lang="ru-RU" sz="1000" kern="0" dirty="0" smtClean="0">
                    <a:solidFill>
                      <a:srgbClr val="000000"/>
                    </a:solidFill>
                    <a:cs typeface="+mn-cs"/>
                  </a:rPr>
                  <a:t>Через 3 года </a:t>
                </a:r>
              </a:p>
              <a:p>
                <a:pPr lvl="1" algn="just">
                  <a:defRPr/>
                </a:pPr>
                <a:r>
                  <a:rPr lang="ru-RU" sz="1000" kern="0" dirty="0" smtClean="0">
                    <a:solidFill>
                      <a:srgbClr val="000000"/>
                    </a:solidFill>
                    <a:cs typeface="+mn-cs"/>
                  </a:rPr>
                  <a:t>Никогда </a:t>
                </a:r>
                <a:endParaRPr lang="en-US" sz="1000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200" name="Oval 30"/>
          <p:cNvSpPr>
            <a:spLocks noChangeArrowheads="1"/>
          </p:cNvSpPr>
          <p:nvPr/>
        </p:nvSpPr>
        <p:spPr bwMode="auto">
          <a:xfrm>
            <a:off x="350838" y="890588"/>
            <a:ext cx="279400" cy="2730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cs typeface="+mn-cs"/>
              </a:rPr>
              <a:t>1</a:t>
            </a:r>
            <a:endParaRPr lang="ru-RU" sz="11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201738" y="5872163"/>
            <a:ext cx="7096125" cy="452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1" indent="-17145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rgbClr val="000000"/>
                </a:solidFill>
                <a:latin typeface="+mn-lt"/>
                <a:cs typeface="+mn-cs"/>
              </a:rPr>
              <a:t>Кол-во опрашиваемых </a:t>
            </a:r>
            <a:r>
              <a:rPr lang="ru-RU" sz="1000" b="1" kern="0" dirty="0">
                <a:solidFill>
                  <a:srgbClr val="000000"/>
                </a:solidFill>
                <a:latin typeface="+mn-lt"/>
                <a:cs typeface="+mn-cs"/>
              </a:rPr>
              <a:t>37 чел.</a:t>
            </a:r>
          </a:p>
          <a:p>
            <a:pPr marL="171450" lvl="1" indent="-171450" algn="just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sz="1000" kern="0" dirty="0">
                <a:solidFill>
                  <a:srgbClr val="000000"/>
                </a:solidFill>
                <a:cs typeface="+mn-cs"/>
              </a:rPr>
              <a:t>Категории работников, участвующие в анкетировании: </a:t>
            </a:r>
            <a:r>
              <a:rPr lang="ru-RU" sz="1000" b="1" kern="0" dirty="0">
                <a:solidFill>
                  <a:srgbClr val="000000"/>
                </a:solidFill>
                <a:cs typeface="+mn-cs"/>
              </a:rPr>
              <a:t>педагоги МБДОУ детский сад № 85</a:t>
            </a:r>
            <a:endParaRPr lang="en-US" sz="10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14313" y="5864225"/>
            <a:ext cx="126523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1200"/>
              </a:spcBef>
              <a:defRPr/>
            </a:pPr>
            <a:r>
              <a:rPr lang="ru-RU" sz="1050" b="1" kern="0" dirty="0">
                <a:solidFill>
                  <a:srgbClr val="000000"/>
                </a:solidFill>
                <a:latin typeface="+mn-lt"/>
                <a:cs typeface="+mn-cs"/>
              </a:rPr>
              <a:t>ПРИМЕЧАНИЯ:</a:t>
            </a:r>
            <a:endParaRPr lang="en-US" sz="1050" b="1" u="sng" kern="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1" name="Rectangle 23"/>
          <p:cNvSpPr txBox="1">
            <a:spLocks/>
          </p:cNvSpPr>
          <p:nvPr/>
        </p:nvSpPr>
        <p:spPr>
          <a:xfrm>
            <a:off x="785813" y="3311525"/>
            <a:ext cx="600392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0" tIns="0" rIns="0" bIns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 algn="just">
              <a:buFont typeface="Arial" charset="0"/>
              <a:buNone/>
              <a:defRPr/>
            </a:pPr>
            <a:r>
              <a:rPr lang="ru-RU" sz="1100" b="1" kern="0" dirty="0" smtClean="0">
                <a:solidFill>
                  <a:srgbClr val="000000"/>
                </a:solidFill>
                <a:cs typeface="+mn-cs"/>
              </a:rPr>
              <a:t>Какие преобразования методической службы необходимы? (нужное подчеркнуть)?</a:t>
            </a:r>
          </a:p>
          <a:p>
            <a:pPr lvl="1" algn="just">
              <a:defRPr/>
            </a:pPr>
            <a:r>
              <a:rPr lang="ru-RU" sz="1000" kern="0" dirty="0" smtClean="0">
                <a:solidFill>
                  <a:srgbClr val="000000"/>
                </a:solidFill>
                <a:cs typeface="+mn-cs"/>
              </a:rPr>
              <a:t>Видеоконсультирование; </a:t>
            </a:r>
          </a:p>
          <a:p>
            <a:pPr lvl="1" algn="just">
              <a:defRPr/>
            </a:pPr>
            <a:r>
              <a:rPr lang="ru-RU" sz="1000" kern="0" dirty="0" smtClean="0">
                <a:solidFill>
                  <a:srgbClr val="000000"/>
                </a:solidFill>
                <a:cs typeface="+mn-cs"/>
              </a:rPr>
              <a:t>Создание банка(кейса) видео занятий с детьми; </a:t>
            </a:r>
          </a:p>
          <a:p>
            <a:pPr lvl="1" algn="just">
              <a:defRPr/>
            </a:pPr>
            <a:r>
              <a:rPr lang="ru-RU" sz="1000" kern="0" dirty="0">
                <a:solidFill>
                  <a:srgbClr val="000000"/>
                </a:solidFill>
                <a:cs typeface="+mn-cs"/>
              </a:rPr>
              <a:t>Создание банка(кейса</a:t>
            </a:r>
            <a:r>
              <a:rPr lang="ru-RU" sz="1000" kern="0" dirty="0" smtClean="0">
                <a:solidFill>
                  <a:srgbClr val="000000"/>
                </a:solidFill>
                <a:cs typeface="+mn-cs"/>
              </a:rPr>
              <a:t>) методической литературы; </a:t>
            </a:r>
          </a:p>
          <a:p>
            <a:pPr lvl="1" algn="just">
              <a:defRPr/>
            </a:pPr>
            <a:r>
              <a:rPr lang="ru-RU" sz="1000" kern="0" dirty="0">
                <a:solidFill>
                  <a:srgbClr val="000000"/>
                </a:solidFill>
                <a:cs typeface="+mn-cs"/>
              </a:rPr>
              <a:t>Создание банка(кейса</a:t>
            </a:r>
            <a:r>
              <a:rPr lang="ru-RU" sz="1000" kern="0" dirty="0" smtClean="0">
                <a:solidFill>
                  <a:srgbClr val="000000"/>
                </a:solidFill>
                <a:cs typeface="+mn-cs"/>
              </a:rPr>
              <a:t>) нормативных документов; </a:t>
            </a:r>
          </a:p>
          <a:p>
            <a:pPr lvl="1" algn="just">
              <a:defRPr/>
            </a:pPr>
            <a:r>
              <a:rPr lang="ru-RU" sz="1000" kern="0" dirty="0">
                <a:solidFill>
                  <a:srgbClr val="000000"/>
                </a:solidFill>
                <a:cs typeface="+mn-cs"/>
              </a:rPr>
              <a:t>Создание банка(кейса</a:t>
            </a:r>
            <a:r>
              <a:rPr lang="ru-RU" sz="1000" kern="0" dirty="0" smtClean="0">
                <a:solidFill>
                  <a:srgbClr val="000000"/>
                </a:solidFill>
                <a:cs typeface="+mn-cs"/>
              </a:rPr>
              <a:t>) дидактических материалов; </a:t>
            </a:r>
          </a:p>
          <a:p>
            <a:pPr lvl="1" algn="just">
              <a:defRPr/>
            </a:pPr>
            <a:r>
              <a:rPr lang="ru-RU" sz="1000" kern="0" dirty="0" smtClean="0">
                <a:solidFill>
                  <a:srgbClr val="000000"/>
                </a:solidFill>
                <a:cs typeface="+mn-cs"/>
              </a:rPr>
              <a:t>Анкетирование педагогов на предмет теоретических и практических знаний; </a:t>
            </a:r>
          </a:p>
          <a:p>
            <a:pPr lvl="1" algn="just">
              <a:defRPr/>
            </a:pPr>
            <a:r>
              <a:rPr lang="ru-RU" sz="1000" kern="0" dirty="0" smtClean="0">
                <a:solidFill>
                  <a:srgbClr val="000000"/>
                </a:solidFill>
                <a:cs typeface="+mn-cs"/>
              </a:rPr>
              <a:t>Построение индивид. маршрута повышения уровня профессиональной компетентности. </a:t>
            </a:r>
          </a:p>
        </p:txBody>
      </p:sp>
      <p:sp>
        <p:nvSpPr>
          <p:cNvPr id="103" name="Oval 30"/>
          <p:cNvSpPr>
            <a:spLocks noChangeArrowheads="1"/>
          </p:cNvSpPr>
          <p:nvPr/>
        </p:nvSpPr>
        <p:spPr bwMode="auto">
          <a:xfrm>
            <a:off x="350838" y="5040313"/>
            <a:ext cx="279400" cy="2746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cs typeface="+mn-cs"/>
              </a:rPr>
              <a:t>6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870325" y="1090613"/>
            <a:ext cx="1716088" cy="84137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20" name="Стрелка вправо 119"/>
          <p:cNvSpPr/>
          <p:nvPr/>
        </p:nvSpPr>
        <p:spPr>
          <a:xfrm>
            <a:off x="4932363" y="1860550"/>
            <a:ext cx="1143000" cy="96838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21" name="Стрелка вправо 120"/>
          <p:cNvSpPr/>
          <p:nvPr/>
        </p:nvSpPr>
        <p:spPr>
          <a:xfrm>
            <a:off x="4522788" y="2038350"/>
            <a:ext cx="1979612" cy="120650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22" name="Стрелка вправо 121"/>
          <p:cNvSpPr/>
          <p:nvPr/>
        </p:nvSpPr>
        <p:spPr>
          <a:xfrm>
            <a:off x="3702050" y="2192338"/>
            <a:ext cx="1606550" cy="11747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23" name="Стрелка вправо 122"/>
          <p:cNvSpPr/>
          <p:nvPr/>
        </p:nvSpPr>
        <p:spPr>
          <a:xfrm>
            <a:off x="5876925" y="2368550"/>
            <a:ext cx="1023938" cy="93663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26" name="Стрелка вправо 125"/>
          <p:cNvSpPr/>
          <p:nvPr/>
        </p:nvSpPr>
        <p:spPr>
          <a:xfrm>
            <a:off x="4865688" y="2524125"/>
            <a:ext cx="1011237" cy="12382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1" name="Стрелка вправо 140"/>
          <p:cNvSpPr/>
          <p:nvPr/>
        </p:nvSpPr>
        <p:spPr>
          <a:xfrm>
            <a:off x="1403350" y="2678113"/>
            <a:ext cx="1365250" cy="10636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2" name="Стрелка вправо 141"/>
          <p:cNvSpPr/>
          <p:nvPr/>
        </p:nvSpPr>
        <p:spPr>
          <a:xfrm>
            <a:off x="1201738" y="3159125"/>
            <a:ext cx="1752600" cy="11747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3" name="Стрелка вправо 142"/>
          <p:cNvSpPr/>
          <p:nvPr/>
        </p:nvSpPr>
        <p:spPr>
          <a:xfrm>
            <a:off x="1201738" y="3005138"/>
            <a:ext cx="2805112" cy="87312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5" name="Стрелка вправо 144"/>
          <p:cNvSpPr/>
          <p:nvPr/>
        </p:nvSpPr>
        <p:spPr>
          <a:xfrm>
            <a:off x="2536825" y="3505200"/>
            <a:ext cx="2328863" cy="7302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6" name="Стрелка вправо 145"/>
          <p:cNvSpPr/>
          <p:nvPr/>
        </p:nvSpPr>
        <p:spPr>
          <a:xfrm>
            <a:off x="3854450" y="3651250"/>
            <a:ext cx="2762250" cy="16192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7" name="Стрелка вправо 146"/>
          <p:cNvSpPr/>
          <p:nvPr/>
        </p:nvSpPr>
        <p:spPr>
          <a:xfrm>
            <a:off x="3970338" y="3817938"/>
            <a:ext cx="2384425" cy="115887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8" name="Стрелка вправо 147"/>
          <p:cNvSpPr/>
          <p:nvPr/>
        </p:nvSpPr>
        <p:spPr>
          <a:xfrm>
            <a:off x="3970338" y="3952875"/>
            <a:ext cx="1616075" cy="125413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9" name="Стрелка вправо 148"/>
          <p:cNvSpPr/>
          <p:nvPr/>
        </p:nvSpPr>
        <p:spPr>
          <a:xfrm>
            <a:off x="3970338" y="4124325"/>
            <a:ext cx="1906587" cy="93663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50" name="Стрелка вправо 149"/>
          <p:cNvSpPr/>
          <p:nvPr/>
        </p:nvSpPr>
        <p:spPr>
          <a:xfrm>
            <a:off x="5476875" y="4264025"/>
            <a:ext cx="1181100" cy="103188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51" name="Стрелка вправо 150"/>
          <p:cNvSpPr/>
          <p:nvPr/>
        </p:nvSpPr>
        <p:spPr>
          <a:xfrm>
            <a:off x="6172200" y="4422775"/>
            <a:ext cx="908050" cy="9207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37100" y="1027113"/>
            <a:ext cx="730250" cy="19208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100%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5102225" y="1822450"/>
            <a:ext cx="730250" cy="1651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6,5 %</a:t>
            </a:r>
          </a:p>
          <a:p>
            <a:pPr algn="ctr">
              <a:defRPr/>
            </a:pPr>
            <a:endParaRPr lang="ru-RU" sz="1000" dirty="0" err="1">
              <a:solidFill>
                <a:schemeClr val="tx1"/>
              </a:solidFill>
            </a:endParaRPr>
          </a:p>
        </p:txBody>
      </p:sp>
      <p:sp>
        <p:nvSpPr>
          <p:cNvPr id="204" name="Овал 203"/>
          <p:cNvSpPr/>
          <p:nvPr/>
        </p:nvSpPr>
        <p:spPr>
          <a:xfrm>
            <a:off x="5503863" y="2006600"/>
            <a:ext cx="850900" cy="19367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87,5 %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06" name="Овал 205"/>
          <p:cNvSpPr/>
          <p:nvPr/>
        </p:nvSpPr>
        <p:spPr>
          <a:xfrm>
            <a:off x="4443413" y="2143125"/>
            <a:ext cx="730250" cy="1920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3,1%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07" name="Овал 206"/>
          <p:cNvSpPr/>
          <p:nvPr/>
        </p:nvSpPr>
        <p:spPr>
          <a:xfrm>
            <a:off x="5927725" y="2303463"/>
            <a:ext cx="730250" cy="19208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2,7%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08" name="Овал 207"/>
          <p:cNvSpPr/>
          <p:nvPr/>
        </p:nvSpPr>
        <p:spPr>
          <a:xfrm>
            <a:off x="4932363" y="2490788"/>
            <a:ext cx="730250" cy="19208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0,1%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09" name="Овал 208"/>
          <p:cNvSpPr/>
          <p:nvPr/>
        </p:nvSpPr>
        <p:spPr>
          <a:xfrm>
            <a:off x="1730375" y="2640013"/>
            <a:ext cx="730250" cy="19208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0,1%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11" name="Овал 210"/>
          <p:cNvSpPr/>
          <p:nvPr/>
        </p:nvSpPr>
        <p:spPr>
          <a:xfrm>
            <a:off x="2536825" y="2949575"/>
            <a:ext cx="728663" cy="19367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53%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12" name="Овал 211"/>
          <p:cNvSpPr/>
          <p:nvPr/>
        </p:nvSpPr>
        <p:spPr>
          <a:xfrm>
            <a:off x="1806575" y="3127375"/>
            <a:ext cx="730250" cy="19367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47%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14" name="Овал 213"/>
          <p:cNvSpPr/>
          <p:nvPr/>
        </p:nvSpPr>
        <p:spPr>
          <a:xfrm>
            <a:off x="3852863" y="3465513"/>
            <a:ext cx="730250" cy="16351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9,1%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15" name="Овал 214"/>
          <p:cNvSpPr/>
          <p:nvPr/>
        </p:nvSpPr>
        <p:spPr>
          <a:xfrm>
            <a:off x="5794375" y="3619500"/>
            <a:ext cx="622300" cy="19685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63%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16" name="Овал 215"/>
          <p:cNvSpPr/>
          <p:nvPr/>
        </p:nvSpPr>
        <p:spPr>
          <a:xfrm>
            <a:off x="5216525" y="3770313"/>
            <a:ext cx="750888" cy="21431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17,2%</a:t>
            </a:r>
          </a:p>
          <a:p>
            <a:pPr algn="ctr">
              <a:defRPr/>
            </a:pPr>
            <a:endParaRPr lang="ru-RU" sz="1000" dirty="0" err="1">
              <a:solidFill>
                <a:schemeClr val="tx1"/>
              </a:solidFill>
            </a:endParaRPr>
          </a:p>
        </p:txBody>
      </p:sp>
      <p:sp>
        <p:nvSpPr>
          <p:cNvPr id="217" name="Овал 216"/>
          <p:cNvSpPr/>
          <p:nvPr/>
        </p:nvSpPr>
        <p:spPr>
          <a:xfrm>
            <a:off x="4149725" y="3903663"/>
            <a:ext cx="673100" cy="18573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2,6%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19" name="Овал 218"/>
          <p:cNvSpPr/>
          <p:nvPr/>
        </p:nvSpPr>
        <p:spPr>
          <a:xfrm>
            <a:off x="4749800" y="4046538"/>
            <a:ext cx="730250" cy="19367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6,8%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20" name="Овал 219"/>
          <p:cNvSpPr/>
          <p:nvPr/>
        </p:nvSpPr>
        <p:spPr>
          <a:xfrm>
            <a:off x="6237288" y="4400550"/>
            <a:ext cx="708025" cy="1793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1,3%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21" name="Овал 220"/>
          <p:cNvSpPr/>
          <p:nvPr/>
        </p:nvSpPr>
        <p:spPr>
          <a:xfrm>
            <a:off x="5815013" y="4240213"/>
            <a:ext cx="661987" cy="14922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0000"/>
                </a:solidFill>
              </a:rPr>
              <a:t>0 %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22" name="Стрелка вправо 221"/>
          <p:cNvSpPr/>
          <p:nvPr/>
        </p:nvSpPr>
        <p:spPr>
          <a:xfrm>
            <a:off x="1133475" y="4743450"/>
            <a:ext cx="2033588" cy="9207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223" name="Стрелка вправо 222"/>
          <p:cNvSpPr/>
          <p:nvPr/>
        </p:nvSpPr>
        <p:spPr>
          <a:xfrm>
            <a:off x="1179513" y="4895850"/>
            <a:ext cx="1987550" cy="10477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224" name="Овал 223"/>
          <p:cNvSpPr/>
          <p:nvPr/>
        </p:nvSpPr>
        <p:spPr>
          <a:xfrm>
            <a:off x="2171700" y="4702175"/>
            <a:ext cx="823913" cy="18415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97,3%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25" name="Овал 224"/>
          <p:cNvSpPr/>
          <p:nvPr/>
        </p:nvSpPr>
        <p:spPr>
          <a:xfrm>
            <a:off x="1317625" y="4835525"/>
            <a:ext cx="825500" cy="18573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2,7%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26" name="Стрелка вправо 225"/>
          <p:cNvSpPr/>
          <p:nvPr/>
        </p:nvSpPr>
        <p:spPr>
          <a:xfrm>
            <a:off x="1403350" y="5189538"/>
            <a:ext cx="1716088" cy="84137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227" name="Стрелка вправо 226"/>
          <p:cNvSpPr/>
          <p:nvPr/>
        </p:nvSpPr>
        <p:spPr>
          <a:xfrm>
            <a:off x="2063750" y="5375275"/>
            <a:ext cx="1716088" cy="8572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228" name="Стрелка вправо 227"/>
          <p:cNvSpPr/>
          <p:nvPr/>
        </p:nvSpPr>
        <p:spPr>
          <a:xfrm>
            <a:off x="1730375" y="5503863"/>
            <a:ext cx="1716088" cy="8572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229" name="Стрелка вправо 228"/>
          <p:cNvSpPr/>
          <p:nvPr/>
        </p:nvSpPr>
        <p:spPr>
          <a:xfrm>
            <a:off x="1409700" y="5662613"/>
            <a:ext cx="1709738" cy="92075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 err="1">
              <a:solidFill>
                <a:srgbClr val="FFFF00"/>
              </a:solidFill>
            </a:endParaRPr>
          </a:p>
        </p:txBody>
      </p:sp>
      <p:sp>
        <p:nvSpPr>
          <p:cNvPr id="230" name="Овал 229"/>
          <p:cNvSpPr/>
          <p:nvPr/>
        </p:nvSpPr>
        <p:spPr>
          <a:xfrm>
            <a:off x="1635125" y="5130800"/>
            <a:ext cx="823913" cy="18573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2,8%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31" name="Овал 230"/>
          <p:cNvSpPr/>
          <p:nvPr/>
        </p:nvSpPr>
        <p:spPr>
          <a:xfrm>
            <a:off x="2744788" y="5307013"/>
            <a:ext cx="823912" cy="18573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94,3%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32" name="Овал 231"/>
          <p:cNvSpPr/>
          <p:nvPr/>
        </p:nvSpPr>
        <p:spPr>
          <a:xfrm>
            <a:off x="2209800" y="5597525"/>
            <a:ext cx="701675" cy="2047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2,7%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33" name="Овал 232"/>
          <p:cNvSpPr/>
          <p:nvPr/>
        </p:nvSpPr>
        <p:spPr>
          <a:xfrm>
            <a:off x="1771650" y="5456238"/>
            <a:ext cx="569913" cy="16986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7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0%</a:t>
            </a:r>
          </a:p>
          <a:p>
            <a:pPr algn="ctr">
              <a:defRPr/>
            </a:pPr>
            <a:endParaRPr lang="ru-RU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ISNEWSLIDENUMBER" val="True"/>
  <p:tag name="PREVIOUSNAME" val="C:\Users\Nikolay Deev-MSW\Desktop\RDM027.potx"/>
  <p:tag name="THINKCELLPRESENTATIONDONOTDELETE" val="&lt;?xml version=&quot;1.0&quot; encoding=&quot;UTF-16&quot; standalone=&quot;yes&quot;?&gt;&#10;&lt;root reqver=&quot;17839&quot;&gt;&lt;version val=&quot;2112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4.09510000000000040000E+000&quot;&gt;&lt;m_ppcolschidx val=&quot;0&quot;/&gt;&lt;m_rgb r=&quot;27&quot; g=&quot;b8&quot; b=&quot;2f&quot;/&gt;&lt;/elem&gt;&lt;elem m_fUsage=&quot;1.44020511000000020000E+000&quot;&gt;&lt;m_ppcolschidx val=&quot;0&quot;/&gt;&lt;m_rgb r=&quot;f2&quot; g=&quot;fd&quot; b=&quot;24&quot;/&gt;&lt;/elem&gt;&lt;elem m_fUsage=&quot;6.62489036190000100000E-001&quot;&gt;&lt;m_ppcolschidx val=&quot;0&quot;/&gt;&lt;m_rgb r=&quot;fd&quot; g=&quot;91&quot; b=&quot;24&quot;/&gt;&lt;/elem&gt;&lt;elem m_fUsage=&quot;5.90490000000000180000E-001&quot;&gt;&lt;m_ppcolschidx val=&quot;0&quot;/&gt;&lt;m_rgb r=&quot;ad&quot; g=&quot;de&quot; b=&quot;e7&quot;/&gt;&lt;/elem&gt;&lt;elem m_fUsage=&quot;5.11197461030610150000E-001&quot;&gt;&lt;m_ppcolschidx val=&quot;0&quot;/&gt;&lt;m_rgb r=&quot;b2&quot; g=&quot;b2&quot; b=&quot;b2&quot;/&gt;&lt;/elem&gt;&lt;elem m_fUsage=&quot;3.87420489000000150000E-001&quot;&gt;&lt;m_ppcolschidx val=&quot;0&quot;/&gt;&lt;m_rgb r=&quot;fe&quot; g=&quot;34&quot; b=&quot;39&quot;/&gt;&lt;/elem&gt;&lt;elem m_fUsage=&quot;2.54186582832900130000E-001&quot;&gt;&lt;m_ppcolschidx val=&quot;0&quot;/&gt;&lt;m_rgb r=&quot;dd&quot; g=&quot;dd&quot; b=&quot;dd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#d.%#m.%y&lt;/m_strFormatTime&gt;&lt;/m_precDefault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2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ztDjYlrEe_UGZ51xNMq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BLAl.M6USd8YutBB8dR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eftXcYwEql6vVyUkPdC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W43ZFqbEaicdRFQj.y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oGmZ8zkUCjEOSHI6tbE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K8TXE4r0u_OO5W3D1Pc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z6SKkdykqoa_xhgepuy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yYEghCMUeVfrV7vNRnF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4gamfMHk.bb.qJvow_I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tM1_7ub0.BsUpyKfdJg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QiuLQ8m0mSFPBxtxlkP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u7HFn6EOziLv4cuA0G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IT5YzLm0i0nuWNsXPvd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IT5YzLm0i0nuWNsXPvd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IT5YzLm0i0nuWNsXPvd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IT5YzLm0i0nuWNsXPvd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IT5YzLm0i0nuWNsXPvd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IT5YzLm0i0nuWNsXPvd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oGmZ8zkUCjEOSHI6tbE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TWDg2UH0mvP4XwO_u.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TWDg2UH0mvP4XwO_u.J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psOommEE.DnGBJKrf44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psOommEE.DnGBJKrf44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psOommEE.DnGBJKrf44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KocxpfNUSbLH4RuT6Vv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KocxpfNUSbLH4RuT6Vv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TWDg2UH0mvP4XwO_u.J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TWDg2UH0mvP4XwO_u.J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TWDg2UH0mvP4XwO_u.J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TWDg2UH0mvP4XwO_u.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psOommEE.DnGBJKrf44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TWDg2UH0mvP4XwO_u.J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TWDg2UH0mvP4XwO_u.J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TWDg2UH0mvP4XwO_u.J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TWDg2UH0mvP4XwO_u.J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psOommEE.DnGBJKrf44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TWDg2UH0mvP4XwO_u.J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TWDg2UH0mvP4XwO_u.J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TWDg2UH0mvP4XwO_u.J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psOommEE.DnGBJKrf44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psOommEE.DnGBJKrf44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psOommEE.DnGBJKrf44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z6SKkdykqoa_xhgepuy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ZzIW6o50uEmm6KknYoD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cCKC1TUu1hShtITOQl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cCKC1TUu1hShtITOQl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cCKC1TUu1hShtITOQl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cCKC1TUu1hShtITOQl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1Qz9bBekirLxyUgRlSA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mpzQUWkGRUYbSQq5qa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M9e.lm4EKxYWpveG7YT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rFgAWaSkC9mXMQgICS8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QA9zgem0CY.aqyTwbhw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u6oxDhF02ga1QsaCF_S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TGhI1wbUe012cVN_36w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lllMuRn0eqEjWwAYgY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dXvrfeuECm4cYyEWxeY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cCKC1TUu1hShtITOQl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KGNrpYpkmg_z6dHDDMT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1Qz9bBekirLxyUgRlSA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mpzQUWkGRUYbSQq5qa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M9e.lm4EKxYWpveG7YT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rFgAWaSkC9mXMQgICS8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QA9zgem0CY.aqyTwbhw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u6oxDhF02ga1QsaCF_S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TGhI1wbUe012cVN_36w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lllMuRn0eqEjWwAYgYy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dXvrfeuECm4cYyEWxe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cCKC1TUu1hShtITOQl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1Qz9bBekirLxyUgRlSA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mpzQUWkGRUYbSQq5qa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M9e.lm4EKxYWpveG7YT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rFgAWaSkC9mXMQgICS8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QA9zgem0CY.aqyTwbhw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u6oxDhF02ga1QsaCF_S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TGhI1wbUe012cVN_36w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lllMuRn0eqEjWwAYgYy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dXvrfeuECm4cYyEWxeY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cCKC1TUu1hShtITOQl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lllMuRn0eqEjWwAYgYy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1Qz9bBekirLxyUgRlSA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mpzQUWkGRUYbSQq5qa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M9e.lm4EKxYWpveG7YT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rFgAWaSkC9mXMQgICS8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QA9zgem0CY.aqyTwbhw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u6oxDhF02ga1QsaCF_S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TGhI1wbUe012cVN_36w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lllMuRn0eqEjWwAYgYy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dXvrfeuECm4cYyEWxeY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cCKC1TUu1hShtITOQl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1Qz9bBekirLxyUgRlSA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bmpzQUWkGRUYbSQq5qa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M9e.lm4EKxYWpveG7YT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rFgAWaSkC9mXMQgICS8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QA9zgem0CY.aqyTwbhw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u6oxDhF02ga1QsaCF_S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TGhI1wbUe012cVN_36w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lllMuRn0eqEjWwAYgYy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dXvrfeuECm4cYyEWxeY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cCKC1TUu1hShtITOQ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mNG_GmWE.1nzImwZL1Z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711YrA206j3VcQwUT0A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lllMuRn0eqEjWwAYgYy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McCKC1TUu1hShtITOQl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WGXfrGg0Gxlt573HVo2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WGXfrGg0Gxlt573HVo2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WGXfrGg0Gxlt573HVo2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j4fkbJLkamvO.1ZioDc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qKJtPjCkeE2ZOkJbuFY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DBO0MmHkOtIXg4SwrL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WGXfrGg0Gxlt573HVo2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ZzIW6o50uEmm6KknYoD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C12eqt6UW1bxc.YxWQJ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Pds0ADaUaIyuLz510yl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.jF9I0bU6MDvbEvP05S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iwjHFu9UuLsDLohM07M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ZHhchGxU6laWnaAZsny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a5_EwqAkKLNjAbxDihp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nh3cJHskei6MJaSK.2O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IT5YzLm0i0nuWNsXPv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vnbmKejUmt10.K3YL3V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dZEqPaakuOxlFiy9buQ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xCll57YEObp5s18bv2P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19YcT7A0Cgh51j7Y6n3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pzXW._mUiBPuxCmt6.q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gE9Lwz4k65PP_svMbTn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RufLuIJkGgT_sGHtlKU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c0Z3eWpEuFwxvYoxb5V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hjWWNEc0ewGGdGIXaId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IurboWC02wcS.NrONf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6BfV05GE.oeuT4ftazV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ozsL6VSEyR8cSjijzh_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zP1O7ykqcS_qg1_gbH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.PtPh0tUejmVrQ0KbTT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H2rciI6UOXzmL_23W_N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rWjwJQwku1gTKJcjPwD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QQAQS7KE.mStPtz.7Ro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ji3xRNxUmM.EkruwIkP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jRoWJAzkWkNzht01ZpW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gp6hb7LEC4GkusdkbE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JCzUvPDk2yIDMOCCx0t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RuqMvCzU6J_d_i9Qvsx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ZfaM.RbkKcScsoHG4GJ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6Mhtm8gEaXUoj7Q6JY0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MiEDwQdkiIedb4.q5VJ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7BjXWLwEm913GlNruCJ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e3GwAPYEyYrq_Vy9pm4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zNFocrZUW2MvgReqbYk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Uso2ko10OlTztYDXHOF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aJv..JLk.54InNPyboV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zW_I14IEewWb7mhYOr2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7uQBeQFUyLufJAA1_KE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vffR22nEixvEBLmBfrN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0xCvv73kmXWmwJPmzrC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Igf07i30uPIyBVryP8w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v0h80lCkergP1TS9ID.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KocxpfNUSbLH4RuT6Vv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psOommEE.DnGBJKrf44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mK7QzcEEq1i_R6l1.Rs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TuffBCp0Oa4n5WjJZX7w"/>
</p:tagLst>
</file>

<file path=ppt/theme/theme1.xml><?xml version="1.0" encoding="utf-8"?>
<a:theme xmlns:a="http://schemas.openxmlformats.org/drawingml/2006/main" name="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10.xml><?xml version="1.0" encoding="utf-8"?>
<a:theme xmlns:a="http://schemas.openxmlformats.org/drawingml/2006/main" name="9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9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3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4.xml><?xml version="1.0" encoding="utf-8"?>
<a:theme xmlns:a="http://schemas.openxmlformats.org/drawingml/2006/main" name="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5.xml><?xml version="1.0" encoding="utf-8"?>
<a:theme xmlns:a="http://schemas.openxmlformats.org/drawingml/2006/main" name="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6.xml><?xml version="1.0" encoding="utf-8"?>
<a:theme xmlns:a="http://schemas.openxmlformats.org/drawingml/2006/main" name="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7.xml><?xml version="1.0" encoding="utf-8"?>
<a:theme xmlns:a="http://schemas.openxmlformats.org/drawingml/2006/main" name="6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8.xml><?xml version="1.0" encoding="utf-8"?>
<a:theme xmlns:a="http://schemas.openxmlformats.org/drawingml/2006/main" name="7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ppt/theme/theme9.xml><?xml version="1.0" encoding="utf-8"?>
<a:theme xmlns:a="http://schemas.openxmlformats.org/drawingml/2006/main" name="8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DM027.potx" id="{0DB4D349-ADC4-4C2E-A928-BB11817989A0}" vid="{B776F718-2411-497F-9303-EDB258200B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RDM027</Template>
  <TotalTime>41557</TotalTime>
  <Words>6331</Words>
  <Application>Microsoft Office PowerPoint</Application>
  <PresentationFormat>Произвольный</PresentationFormat>
  <Paragraphs>1462</Paragraphs>
  <Slides>29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6" baseType="lpstr">
      <vt:lpstr>Arial Unicode MS</vt:lpstr>
      <vt:lpstr>Arial</vt:lpstr>
      <vt:lpstr>Arial Black</vt:lpstr>
      <vt:lpstr>Calibri</vt:lpstr>
      <vt:lpstr>Times New Roman</vt:lpstr>
      <vt:lpstr>Wingdings</vt:lpstr>
      <vt:lpstr>RDM027</vt:lpstr>
      <vt:lpstr>1_RDM027</vt:lpstr>
      <vt:lpstr>2_RDM027</vt:lpstr>
      <vt:lpstr>3_RDM027</vt:lpstr>
      <vt:lpstr>4_RDM027</vt:lpstr>
      <vt:lpstr>5_RDM027</vt:lpstr>
      <vt:lpstr>6_RDM027</vt:lpstr>
      <vt:lpstr>7_RDM027</vt:lpstr>
      <vt:lpstr>8_RDM027</vt:lpstr>
      <vt:lpstr>9_RDM027</vt:lpstr>
      <vt:lpstr>think-cell Slide</vt:lpstr>
      <vt:lpstr>Реализация ПСР-проекта</vt:lpstr>
      <vt:lpstr>Реализация ПСР-проекта</vt:lpstr>
      <vt:lpstr>Реализация ПСР-проекта</vt:lpstr>
      <vt:lpstr>Реализация ПСР-проекта</vt:lpstr>
      <vt:lpstr>Реализация ПСР-проекта</vt:lpstr>
      <vt:lpstr>Презентация PowerPoint</vt:lpstr>
      <vt:lpstr>Карточка ПСР-проекта «Оптимизация процесса работы методической службы ДОУ в рамках решения годовых задач в МБДОУ детский сад № 85»</vt:lpstr>
      <vt:lpstr>График этапов проекта: «Оптимизация работы методической службы ДОУ в рамках решения годовых задач в МБДОУ детский сад №85»</vt:lpstr>
      <vt:lpstr>Анкетирование заказчиков процесса   «МЕТОДИЧЕСКАЯ СЛУЖБА ДОУ ГЛАЗАМИ ПЕДАГОГОВ»</vt:lpstr>
      <vt:lpstr>Карта текущего состояния процесса «ОПТИМИЗАЦИЯ ПРОЦЕССА РАБОТЫ МЕТОДИЧЕСКОЙ СЛУЖБЫ ДОУ В РАМКАХ РЕШЕНИЯ  ГОДОВЫХ ЗАДАЧ В МБДОУ ДЕТСКИЙ САД №85»</vt:lpstr>
      <vt:lpstr>Анкетирование№2 заказчиков процесса   «Выявление представлений и взглядов педагогов о временных затратах, осуществляемых в рамках подготовки и посещения мероприятий при решении годовой задачи»</vt:lpstr>
      <vt:lpstr>Карта текущего состояния процесса «ОПТИМИЗАЦИЯ ПРОЦЕССА РАБОТЫ МЕТОДИЧЕСКОЙ СЛУЖБЫ ДОУ В РАМКАХ РЕШЕНИЯ  ГОДОВЫХ ЗАДАЧ В МБДОУ ДЕТСКИЙ САД №85»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целевого состояния процесса «ОПТИМИЗАЦИЯ ПРОЦЕССА РАБОТЫ МЕТОДИЧЕСКОЙ СЛУЖБЫ ДОУ В РАМКАХ РЕШЕНИЯ  ГОДОВЫХ ЗАДАЧ В МБДОУ ДЕТСКИЙ САД №85»</vt:lpstr>
      <vt:lpstr>Создание информационного стенда ПСР-проекта  «Оптимизация работы методической службы ДОУ в  рамках решения годовых задач в МБДОУ детский сад №85» </vt:lpstr>
      <vt:lpstr>Создание панели управления ПСР-проекта  «Оптимизация работы методической службы ДОУ в рамках решения годовых задач в МБДОУ детский сад №85» </vt:lpstr>
      <vt:lpstr>План мероприятий по проекту «Оптимизация работы методической службы ДОУ в рамках решения годовых задач в МБДОУ детский сад №85»</vt:lpstr>
      <vt:lpstr>План мероприятий по проекту «Оптимизация работы методической службы ДОУ в рамках решения годовых задач в МБДОУ детский сад №85»</vt:lpstr>
      <vt:lpstr>План мероприятий по проекту «Оптимизация работы методической службы ДОУ в рамках решения годовых задач в МБДОУ детский сад №85»</vt:lpstr>
      <vt:lpstr>План мероприятий по проекту «Оптимизация работы методической службы ДОУ в рамках решения годовых задач в МБДОУ детский сад №85»</vt:lpstr>
      <vt:lpstr>План мероприятий по проекту «Оптимизация работы методической службы ДОУ в рамках решения годовых задач в МБДОУ детский сад №85»</vt:lpstr>
      <vt:lpstr>План мероприятий по проекту «Оптимизация работы методической службы ДОУ в рамках решения годовых задач в МБДОУ детский сад №85»</vt:lpstr>
      <vt:lpstr>План мероприятий по проекту «Оптимизация работы методической службы ДОУ в рамках решения годовых задач в МБДОУ детский сад №85»</vt:lpstr>
      <vt:lpstr>План мероприятий по проекту «Оптимизация работы методической службы ДОУ в рамках решения годовых задач в МБДОУ детский сад №85»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реализации ПСР проекта</dc:title>
  <dc:creator>Yulia Semenova</dc:creator>
  <cp:lastModifiedBy>Олег Пырсин</cp:lastModifiedBy>
  <cp:revision>2351</cp:revision>
  <cp:lastPrinted>2020-02-19T11:58:24Z</cp:lastPrinted>
  <dcterms:created xsi:type="dcterms:W3CDTF">2014-11-19T15:14:37Z</dcterms:created>
  <dcterms:modified xsi:type="dcterms:W3CDTF">2020-02-28T16:53:10Z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Дата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