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63" r:id="rId3"/>
    <p:sldId id="264" r:id="rId4"/>
    <p:sldId id="265" r:id="rId5"/>
    <p:sldId id="258" r:id="rId6"/>
    <p:sldId id="259" r:id="rId7"/>
    <p:sldId id="260" r:id="rId8"/>
    <p:sldId id="261" r:id="rId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CCFFCC"/>
    <a:srgbClr val="FFFF66"/>
    <a:srgbClr val="99FF99"/>
    <a:srgbClr val="66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149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208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6764A-9C5A-4D46-BE98-7D84721446C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4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C2723-DA3D-4287-85BA-9ABFE1A2F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8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/>
          </p:nvPr>
        </p:nvGraphicFramePr>
        <p:xfrm>
          <a:off x="1660" y="1688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" y="1688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93798" y="349903"/>
            <a:ext cx="745397" cy="10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3661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75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614313" y="37257"/>
            <a:ext cx="301291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683661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6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93796" y="508639"/>
            <a:ext cx="2399696" cy="10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3661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675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93848" y="668993"/>
            <a:ext cx="2111155" cy="10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3661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675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50736" y="5089561"/>
            <a:ext cx="5036085" cy="161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3661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1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50736" y="5304705"/>
            <a:ext cx="5036085" cy="161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3661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1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9" y="26"/>
            <a:ext cx="914076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755" tIns="34880" rIns="69755" bIns="34880" anchor="ctr"/>
          <a:lstStyle/>
          <a:p>
            <a:pPr defTabSz="683661"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82" y="6574613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50719" y="3236821"/>
            <a:ext cx="5036084" cy="380873"/>
          </a:xfrm>
          <a:prstGeom prst="rect">
            <a:avLst/>
          </a:prstGeom>
        </p:spPr>
        <p:txBody>
          <a:bodyPr/>
          <a:lstStyle>
            <a:lvl1pPr>
              <a:defRPr sz="2475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50719" y="3945701"/>
            <a:ext cx="5036084" cy="161711"/>
          </a:xfrm>
        </p:spPr>
        <p:txBody>
          <a:bodyPr>
            <a:spAutoFit/>
          </a:bodyPr>
          <a:lstStyle>
            <a:lvl1pPr>
              <a:defRPr sz="105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136" y="4617940"/>
            <a:ext cx="5850864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0" y="194385"/>
            <a:ext cx="9127803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42" y="276121"/>
            <a:ext cx="1534383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60956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719622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683661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751" smtClean="0">
                <a:solidFill>
                  <a:srgbClr val="000000"/>
                </a:solidFill>
              </a:rPr>
              <a:pPr defTabSz="68366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751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9" y="376684"/>
            <a:ext cx="6817285" cy="21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37279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3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272849" y="1992454"/>
            <a:ext cx="1599797" cy="6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3661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1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369029" y="4210466"/>
            <a:ext cx="1407437" cy="6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3661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1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60" y="1990669"/>
            <a:ext cx="43897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9" y="376684"/>
            <a:ext cx="6817285" cy="21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56997" y="27539"/>
            <a:ext cx="644407" cy="161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683661" fontAlgn="base">
              <a:spcBef>
                <a:spcPct val="0"/>
              </a:spcBef>
              <a:spcAft>
                <a:spcPct val="0"/>
              </a:spcAft>
            </a:pPr>
            <a:r>
              <a:rPr lang="ru-RU" sz="1051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522" y="946660"/>
            <a:ext cx="87941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21491" y="6305724"/>
            <a:ext cx="8722840" cy="11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51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21489" y="6578597"/>
            <a:ext cx="7002571" cy="11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465027" indent="-465027" defTabSz="683007" fontAlgn="base">
              <a:spcBef>
                <a:spcPct val="0"/>
              </a:spcBef>
              <a:spcAft>
                <a:spcPct val="0"/>
              </a:spcAft>
              <a:tabLst>
                <a:tab pos="467447" algn="l"/>
              </a:tabLst>
            </a:pPr>
            <a:r>
              <a:rPr lang="ru-RU" sz="751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7" y="1281223"/>
            <a:ext cx="4350892" cy="387120"/>
            <a:chOff x="915" y="791"/>
            <a:chExt cx="2686" cy="239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91"/>
              <a:ext cx="2686" cy="23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68366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dirty="0">
                  <a:solidFill>
                    <a:srgbClr val="000000"/>
                  </a:solidFill>
                </a:rPr>
                <a:t>Title</a:t>
              </a:r>
            </a:p>
            <a:p>
              <a:pPr defTabSz="68366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21489" y="6454684"/>
            <a:ext cx="8891763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69755" tIns="69755" rIns="69755" bIns="69755" anchor="ctr"/>
          <a:lstStyle/>
          <a:p>
            <a:pPr defTabSz="68366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5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9183" y="902198"/>
            <a:ext cx="8885636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69755" tIns="69755" rIns="69755" bIns="69755" anchor="ctr"/>
          <a:lstStyle/>
          <a:p>
            <a:pPr defTabSz="68366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5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8324" y="42459"/>
            <a:ext cx="905491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4" y="119002"/>
            <a:ext cx="1022737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36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3007" rtl="0" eaLnBrk="1" fontAlgn="base" hangingPunct="1">
        <a:spcBef>
          <a:spcPct val="0"/>
        </a:spcBef>
        <a:spcAft>
          <a:spcPct val="0"/>
        </a:spcAft>
        <a:tabLst>
          <a:tab pos="272477" algn="l"/>
        </a:tabLst>
        <a:defRPr sz="1425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683007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2pPr>
      <a:lvl3pPr algn="l" defTabSz="683007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3pPr>
      <a:lvl4pPr algn="l" defTabSz="683007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4pPr>
      <a:lvl5pPr algn="l" defTabSz="683007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5pPr>
      <a:lvl6pPr marL="348756" algn="l" defTabSz="683007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6pPr>
      <a:lvl7pPr marL="697538" algn="l" defTabSz="683007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7pPr>
      <a:lvl8pPr marL="1046311" algn="l" defTabSz="683007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8pPr>
      <a:lvl9pPr marL="1395077" algn="l" defTabSz="683007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9pPr>
    </p:titleStyle>
    <p:bodyStyle>
      <a:lvl1pPr marL="0" indent="0" algn="l" defTabSz="683007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47743" indent="-146532" algn="l" defTabSz="68300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200">
          <a:solidFill>
            <a:schemeClr val="tx1"/>
          </a:solidFill>
          <a:latin typeface="+mn-lt"/>
        </a:defRPr>
      </a:lvl2pPr>
      <a:lvl3pPr marL="348756" indent="-199817" algn="l" defTabSz="68300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3pPr>
      <a:lvl4pPr marL="468659" indent="-118682" algn="l" defTabSz="68300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200">
          <a:solidFill>
            <a:schemeClr val="tx1"/>
          </a:solidFill>
          <a:latin typeface="+mn-lt"/>
        </a:defRPr>
      </a:lvl4pPr>
      <a:lvl5pPr marL="571982" indent="-99302" algn="l" defTabSz="68300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>
          <a:solidFill>
            <a:schemeClr val="tx1"/>
          </a:solidFill>
          <a:latin typeface="+mn-lt"/>
        </a:defRPr>
      </a:lvl5pPr>
      <a:lvl6pPr marL="571982" indent="-99302" algn="l" defTabSz="68300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>
          <a:solidFill>
            <a:schemeClr val="tx1"/>
          </a:solidFill>
          <a:latin typeface="+mn-lt"/>
        </a:defRPr>
      </a:lvl6pPr>
      <a:lvl7pPr marL="571982" indent="-99302" algn="l" defTabSz="68300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>
          <a:solidFill>
            <a:schemeClr val="tx1"/>
          </a:solidFill>
          <a:latin typeface="+mn-lt"/>
        </a:defRPr>
      </a:lvl7pPr>
      <a:lvl8pPr marL="571982" indent="-99302" algn="l" defTabSz="68300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>
          <a:solidFill>
            <a:schemeClr val="tx1"/>
          </a:solidFill>
          <a:latin typeface="+mn-lt"/>
        </a:defRPr>
      </a:lvl8pPr>
      <a:lvl9pPr marL="571982" indent="-99302" algn="l" defTabSz="683007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9753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8756" algn="l" defTabSz="69753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97538" algn="l" defTabSz="69753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46311" algn="l" defTabSz="69753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95077" algn="l" defTabSz="69753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43848" algn="l" defTabSz="69753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92617" algn="l" defTabSz="69753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41386" algn="l" defTabSz="69753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90156" algn="l" defTabSz="69753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jpeg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tags" Target="../tags/tag5.xml"/><Relationship Id="rId16" Type="http://schemas.openxmlformats.org/officeDocument/2006/relationships/image" Target="../media/image20.jpg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png"/><Relationship Id="rId11" Type="http://schemas.openxmlformats.org/officeDocument/2006/relationships/image" Target="../media/image15.jpeg"/><Relationship Id="rId5" Type="http://schemas.openxmlformats.org/officeDocument/2006/relationships/image" Target="../media/image8.emf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Object 24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144245" y="858517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245" y="858517"/>
                        <a:ext cx="1215" cy="1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651" y="936810"/>
            <a:ext cx="1459778" cy="148584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41749" y="123150"/>
            <a:ext cx="3177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ПСР-проект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76812" y="1001326"/>
            <a:ext cx="7532915" cy="119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 85 комбинированного вида» города Орла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302028, г. Орел, ул. Матросова, д. 54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60997" y="2677885"/>
            <a:ext cx="6964546" cy="3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0" name="Рисунок 3" descr="https://uslugi.vsopen.ru/public/upload/4a53987c0b36dacbd6f0b62d10dcedd6_max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4" y="3700606"/>
            <a:ext cx="4177846" cy="27837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15686" y="2428067"/>
            <a:ext cx="8532131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ru-RU" altLang="ru-RU" sz="22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ОПТИМИЗАЦИЯ ПРОЦЕССА </a:t>
            </a: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МЕТОДИЧЕСКОЙ СЛУЖБЫ ДОУ В МБДОУ ДЕТСКИЙ САД №85 В РАМКАХ РЕШЕНИЯ ГОДОВЫХ ЗАДАЧ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1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Object 24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144245" y="858517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245" y="858517"/>
                        <a:ext cx="1215" cy="1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41" y="906034"/>
            <a:ext cx="836059" cy="8509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41749" y="123150"/>
            <a:ext cx="3177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ПСР-проект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60997" y="2677885"/>
            <a:ext cx="6964546" cy="3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066800" y="906034"/>
            <a:ext cx="79139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НОРМАТИВНО-ПРАВОВЫЕ</a:t>
            </a:r>
            <a:r>
              <a:rPr kumimoji="0" lang="ru-RU" altLang="ru-RU" sz="24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ДОКУМЕНТЫ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1565807"/>
            <a:ext cx="8371113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600"/>
              </a:spcAft>
            </a:pPr>
            <a:r>
              <a:rPr lang="ru-RU" sz="14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Федеральный закон от 29 декабря 2012 г. № 273-ФЗ «ОБ ОБРАЗОВАНИИ В РОССИЙСКОЙ </a:t>
            </a:r>
            <a:r>
              <a:rPr lang="ru-RU" sz="1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ФЕДЕРАЦИИ»</a:t>
            </a:r>
            <a:endParaRPr lang="ru-RU" sz="1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just" fontAlgn="base">
              <a:spcAft>
                <a:spcPts val="600"/>
              </a:spcAft>
            </a:pPr>
            <a:r>
              <a:rPr lang="ru-RU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Статья 31. Организации, осуществляющие обучение</a:t>
            </a:r>
            <a:endParaRPr lang="ru-RU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</a:t>
            </a:r>
            <a:r>
              <a:rPr lang="ru-RU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.6</a:t>
            </a: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Для 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осуществления образовательной деятельности организацией, осуществляющей обучение, в ее структуре создается </a:t>
            </a:r>
            <a:r>
              <a:rPr lang="ru-RU" sz="16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специализированное структурное образовательное подразделение. </a:t>
            </a:r>
            <a:endParaRPr lang="ru-RU" sz="1600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Деятельность такого подразделения регулируется </a:t>
            </a:r>
            <a:r>
              <a:rPr lang="ru-RU" sz="16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положением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разрабатываемым и утверждаемым организацией, осуществляющей </a:t>
            </a:r>
            <a:r>
              <a:rPr lang="ru-RU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обучение.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4165457"/>
            <a:ext cx="84582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Государственная </a:t>
            </a:r>
            <a:r>
              <a:rPr lang="ru-RU" sz="14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программа «Информационное общество»</a:t>
            </a:r>
            <a:r>
              <a:rPr lang="ru-RU" sz="1400" b="1" cap="all" dirty="0"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утвержденной постановлением Правительства Российской Федерации от 29  марта 2019 г. </a:t>
            </a:r>
            <a:r>
              <a:rPr lang="ru-RU" sz="14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№ </a:t>
            </a:r>
            <a:r>
              <a:rPr lang="ru-RU" sz="14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356-24</a:t>
            </a:r>
            <a:r>
              <a:rPr lang="ru-RU" sz="1400" b="1" i="1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lvl="0" algn="just"/>
            <a:r>
              <a:rPr lang="ru-RU" sz="1600" b="1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Участники Государственной программы </a:t>
            </a:r>
            <a:r>
              <a:rPr lang="ru-RU" sz="16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МВД России, МИД России, Минкультуры России, </a:t>
            </a:r>
            <a:r>
              <a:rPr lang="ru-RU" sz="1600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Минобрнауки</a:t>
            </a:r>
            <a:r>
              <a:rPr lang="ru-RU" sz="16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России, </a:t>
            </a:r>
            <a:r>
              <a:rPr lang="ru-RU" b="1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Минпросвещения</a:t>
            </a:r>
            <a:r>
              <a:rPr lang="ru-RU" b="1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России</a:t>
            </a:r>
            <a:r>
              <a:rPr lang="ru-RU" sz="16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Минобороны России, Минэкономразвития России, Минтранс России, МЧС России, </a:t>
            </a:r>
            <a:r>
              <a:rPr lang="ru-RU" sz="1600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Росморречфлот</a:t>
            </a:r>
            <a:r>
              <a:rPr lang="ru-RU" sz="16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Росархив</a:t>
            </a:r>
            <a:r>
              <a:rPr lang="ru-RU" sz="16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ФСБ России, ФСО России, Росстат, </a:t>
            </a:r>
            <a:r>
              <a:rPr lang="ru-RU" sz="1600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Росаккредитация</a:t>
            </a:r>
            <a:r>
              <a:rPr lang="ru-RU" sz="16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Роскомнадзор</a:t>
            </a:r>
            <a:r>
              <a:rPr lang="ru-RU" sz="16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5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Object 24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144245" y="858517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245" y="858517"/>
                        <a:ext cx="1215" cy="1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9630" y="936810"/>
            <a:ext cx="836059" cy="8509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41749" y="123150"/>
            <a:ext cx="3177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ПСР-проект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82838" y="907108"/>
            <a:ext cx="8425542" cy="8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20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Команда </a:t>
            </a:r>
            <a:r>
              <a:rPr lang="ru-RU" sz="20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«ОПТИМИЗАЦИЯ ПРОЦЕССА РАБОТЫ МЕТОДИЧЕСКОЙ СЛУЖБЫ ДОУ </a:t>
            </a:r>
            <a:endParaRPr lang="ru-RU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МБДОУ ДЕТСКИЙ САД №85 В РАМКАХ РЕШЕНИЯ ГОДОВЫХ ЗАДАЧ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122" y="3851234"/>
            <a:ext cx="1005210" cy="1436135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81" y="1928237"/>
            <a:ext cx="964558" cy="1332833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279" y="1965613"/>
            <a:ext cx="957164" cy="1341244"/>
          </a:xfrm>
          <a:prstGeom prst="rect">
            <a:avLst/>
          </a:prstGeom>
        </p:spPr>
      </p:pic>
      <p:pic>
        <p:nvPicPr>
          <p:cNvPr id="224" name="Рисунок 2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283" y="1952988"/>
            <a:ext cx="965236" cy="1399580"/>
          </a:xfrm>
          <a:prstGeom prst="rect">
            <a:avLst/>
          </a:prstGeom>
        </p:spPr>
      </p:pic>
      <p:pic>
        <p:nvPicPr>
          <p:cNvPr id="225" name="Рисунок 2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52" y="3905037"/>
            <a:ext cx="1076278" cy="1392333"/>
          </a:xfrm>
          <a:prstGeom prst="rect">
            <a:avLst/>
          </a:prstGeom>
        </p:spPr>
      </p:pic>
      <p:pic>
        <p:nvPicPr>
          <p:cNvPr id="226" name="Рисунок 2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122" y="1931637"/>
            <a:ext cx="974678" cy="1351806"/>
          </a:xfrm>
          <a:prstGeom prst="rect">
            <a:avLst/>
          </a:prstGeom>
        </p:spPr>
      </p:pic>
      <p:pic>
        <p:nvPicPr>
          <p:cNvPr id="227" name="Рисунок 2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149" y="3905038"/>
            <a:ext cx="1025460" cy="1392333"/>
          </a:xfrm>
          <a:prstGeom prst="rect">
            <a:avLst/>
          </a:prstGeom>
        </p:spPr>
      </p:pic>
      <p:pic>
        <p:nvPicPr>
          <p:cNvPr id="228" name="Рисунок 22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222" y="3874868"/>
            <a:ext cx="1033851" cy="1441051"/>
          </a:xfrm>
          <a:prstGeom prst="rect">
            <a:avLst/>
          </a:prstGeom>
        </p:spPr>
      </p:pic>
      <p:pic>
        <p:nvPicPr>
          <p:cNvPr id="229" name="Рисунок 22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7564" y="4039832"/>
            <a:ext cx="1422939" cy="1153350"/>
          </a:xfrm>
          <a:prstGeom prst="rect">
            <a:avLst/>
          </a:prstGeom>
        </p:spPr>
      </p:pic>
      <p:pic>
        <p:nvPicPr>
          <p:cNvPr id="230" name="Рисунок 2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60" y="1959183"/>
            <a:ext cx="1128545" cy="1343821"/>
          </a:xfrm>
          <a:prstGeom prst="rect">
            <a:avLst/>
          </a:prstGeom>
        </p:spPr>
      </p:pic>
      <p:sp>
        <p:nvSpPr>
          <p:cNvPr id="234" name="TextBox 233"/>
          <p:cNvSpPr txBox="1"/>
          <p:nvPr/>
        </p:nvSpPr>
        <p:spPr>
          <a:xfrm>
            <a:off x="113831" y="3297236"/>
            <a:ext cx="1706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Н. И. Грачева</a:t>
            </a:r>
          </a:p>
          <a:p>
            <a:pPr algn="ctr"/>
            <a:r>
              <a:rPr lang="ru-RU" sz="1000" b="1" dirty="0" smtClean="0"/>
              <a:t>Владелец процесса Руководитель проекта</a:t>
            </a:r>
            <a:endParaRPr lang="ru-RU" sz="1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936538" y="3292169"/>
            <a:ext cx="1524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000" b="1" dirty="0" smtClean="0"/>
              <a:t>О. В. </a:t>
            </a:r>
            <a:r>
              <a:rPr lang="ru-RU" sz="1000" b="1" dirty="0" err="1" smtClean="0"/>
              <a:t>Бережнова</a:t>
            </a:r>
            <a:endParaRPr lang="ru-RU" sz="1000" b="1" dirty="0" smtClean="0"/>
          </a:p>
          <a:p>
            <a:pPr algn="ctr">
              <a:spcBef>
                <a:spcPts val="600"/>
              </a:spcBef>
            </a:pPr>
            <a:r>
              <a:rPr lang="ru-RU" sz="1000" b="1" dirty="0" smtClean="0"/>
              <a:t>Эксперт</a:t>
            </a:r>
            <a:endParaRPr lang="ru-RU" sz="900" b="1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3789782" y="3303004"/>
            <a:ext cx="16842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000" b="1" dirty="0" smtClean="0"/>
              <a:t>О. В. </a:t>
            </a:r>
            <a:r>
              <a:rPr lang="ru-RU" sz="1000" b="1" dirty="0" err="1" smtClean="0"/>
              <a:t>Афонина</a:t>
            </a:r>
            <a:endParaRPr lang="ru-RU" sz="900" b="1" dirty="0" smtClean="0"/>
          </a:p>
          <a:p>
            <a:pPr algn="ctr">
              <a:spcBef>
                <a:spcPts val="600"/>
              </a:spcBef>
            </a:pPr>
            <a:r>
              <a:rPr lang="ru-RU" sz="1000" b="1" dirty="0" smtClean="0"/>
              <a:t>Основной исполнитель</a:t>
            </a:r>
            <a:endParaRPr lang="ru-RU" sz="1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617843" y="3310458"/>
            <a:ext cx="16842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000" b="1" dirty="0" smtClean="0"/>
              <a:t>Т. Г. </a:t>
            </a:r>
            <a:r>
              <a:rPr lang="ru-RU" sz="1000" b="1" dirty="0" err="1" smtClean="0"/>
              <a:t>Пырсина</a:t>
            </a:r>
            <a:endParaRPr lang="ru-RU" sz="900" b="1" dirty="0" smtClean="0"/>
          </a:p>
          <a:p>
            <a:pPr algn="ctr">
              <a:spcBef>
                <a:spcPts val="600"/>
              </a:spcBef>
            </a:pPr>
            <a:r>
              <a:rPr lang="ru-RU" sz="1000" b="1" dirty="0" smtClean="0"/>
              <a:t>Основной исполнитель</a:t>
            </a:r>
            <a:endParaRPr lang="ru-RU" sz="1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312320" y="3283443"/>
            <a:ext cx="16842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000" b="1" dirty="0" smtClean="0"/>
              <a:t>Е. Е. Серебренникова</a:t>
            </a:r>
            <a:endParaRPr lang="ru-RU" sz="900" b="1" dirty="0" smtClean="0"/>
          </a:p>
          <a:p>
            <a:pPr algn="ctr">
              <a:spcBef>
                <a:spcPts val="600"/>
              </a:spcBef>
            </a:pPr>
            <a:r>
              <a:rPr lang="ru-RU" sz="1000" b="1" dirty="0" smtClean="0"/>
              <a:t>Основной исполнитель</a:t>
            </a:r>
            <a:endParaRPr lang="ru-RU" sz="1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13831" y="5391899"/>
            <a:ext cx="16842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000" b="1" dirty="0" smtClean="0"/>
              <a:t>Л. В. Овсянникова</a:t>
            </a:r>
            <a:endParaRPr lang="ru-RU" sz="900" b="1" dirty="0" smtClean="0"/>
          </a:p>
          <a:p>
            <a:pPr algn="ctr">
              <a:spcBef>
                <a:spcPts val="600"/>
              </a:spcBef>
            </a:pPr>
            <a:r>
              <a:rPr lang="ru-RU" sz="1000" b="1" dirty="0" smtClean="0"/>
              <a:t>Основной исполнитель</a:t>
            </a:r>
            <a:endParaRPr lang="ru-RU" sz="1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1856843" y="5327975"/>
            <a:ext cx="16842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000" b="1" dirty="0" smtClean="0"/>
              <a:t>Л. Г. Писарева</a:t>
            </a:r>
            <a:endParaRPr lang="ru-RU" sz="900" b="1" dirty="0" smtClean="0"/>
          </a:p>
          <a:p>
            <a:pPr algn="ctr">
              <a:spcBef>
                <a:spcPts val="600"/>
              </a:spcBef>
            </a:pPr>
            <a:r>
              <a:rPr lang="ru-RU" sz="1000" b="1" dirty="0" smtClean="0"/>
              <a:t>Координатор</a:t>
            </a:r>
            <a:endParaRPr lang="ru-RU" sz="1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753468" y="5391899"/>
            <a:ext cx="16842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000" b="1" dirty="0" smtClean="0"/>
              <a:t>С. </a:t>
            </a:r>
            <a:r>
              <a:rPr lang="ru-RU" sz="1000" b="1" dirty="0" err="1" smtClean="0"/>
              <a:t>С.Новикова</a:t>
            </a:r>
            <a:endParaRPr lang="ru-RU" sz="900" b="1" dirty="0" smtClean="0"/>
          </a:p>
          <a:p>
            <a:pPr algn="ctr">
              <a:spcBef>
                <a:spcPts val="600"/>
              </a:spcBef>
            </a:pPr>
            <a:r>
              <a:rPr lang="ru-RU" sz="1000" b="1" dirty="0" smtClean="0"/>
              <a:t>Основной исполнитель</a:t>
            </a:r>
            <a:endParaRPr lang="ru-RU" sz="1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650093" y="5327975"/>
            <a:ext cx="16842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000" b="1" dirty="0" smtClean="0"/>
              <a:t>Т. А. Быковская</a:t>
            </a:r>
            <a:endParaRPr lang="ru-RU" sz="900" b="1" dirty="0" smtClean="0"/>
          </a:p>
          <a:p>
            <a:pPr algn="ctr">
              <a:spcBef>
                <a:spcPts val="600"/>
              </a:spcBef>
            </a:pPr>
            <a:r>
              <a:rPr lang="ru-RU" sz="1000" b="1" dirty="0" smtClean="0"/>
              <a:t>Основной исполнитель</a:t>
            </a:r>
            <a:endParaRPr lang="ru-RU" sz="1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251067" y="5320525"/>
            <a:ext cx="16842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000" b="1" dirty="0" smtClean="0"/>
              <a:t>Т. Ю. Бородина</a:t>
            </a:r>
            <a:endParaRPr lang="ru-RU" sz="900" b="1" dirty="0" smtClean="0"/>
          </a:p>
          <a:p>
            <a:pPr algn="ctr">
              <a:spcBef>
                <a:spcPts val="600"/>
              </a:spcBef>
            </a:pPr>
            <a:r>
              <a:rPr lang="ru-RU" sz="1000" b="1" dirty="0" smtClean="0"/>
              <a:t>Основной исполнитель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199034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Object 24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144245" y="858517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245" y="858517"/>
                        <a:ext cx="1215" cy="1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65837" y="144921"/>
            <a:ext cx="72726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Карточка 1-го ПСР-проекта </a:t>
            </a:r>
            <a:r>
              <a:rPr lang="ru-RU" sz="1400" kern="0" dirty="0" smtClean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«ОПТИМИЗАЦИЯ </a:t>
            </a:r>
            <a:r>
              <a:rPr lang="ru-RU" sz="1400" kern="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ПРОЦЕССА РАБОТЫ МЕТОДИЧЕСКОЙ СЛУЖБЫ ДОУ В РАМКАХ РЕШЕНИЯ ГОДОВЫХ ЗАДАЧ В МБДОУ ДЕТСКИЙ САД №85».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60997" y="2677885"/>
            <a:ext cx="6964546" cy="3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18748" y="1054134"/>
            <a:ext cx="4355282" cy="2239720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lIns="71971" tIns="17993" rIns="71971" bIns="35986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marL="228600" indent="-228600" algn="ctr" eaLnBrk="1" hangingPunct="1">
              <a:buClrTx/>
              <a:buFontTx/>
              <a:buAutoNum type="arabicPeriod"/>
            </a:pPr>
            <a:r>
              <a:rPr lang="ru-RU" sz="1200" b="1" u="sng" dirty="0" smtClean="0">
                <a:solidFill>
                  <a:srgbClr val="002060"/>
                </a:solidFill>
                <a:cs typeface="Calibri" panose="020F0502020204030204" pitchFamily="34" charset="0"/>
              </a:rPr>
              <a:t>Вовлеченные лица и рамки проекта:</a:t>
            </a:r>
          </a:p>
          <a:p>
            <a:pPr algn="just" eaLnBrk="1" hangingPunct="1"/>
            <a:r>
              <a:rPr lang="ru-RU" sz="1000" b="1" u="sng" dirty="0" smtClean="0">
                <a:solidFill>
                  <a:srgbClr val="306FAE"/>
                </a:solidFill>
                <a:cs typeface="Calibri" panose="020F0502020204030204" pitchFamily="34" charset="0"/>
              </a:rPr>
              <a:t>Заказчики процесса</a:t>
            </a:r>
            <a:r>
              <a:rPr lang="ru-RU" sz="1000" b="1" dirty="0" smtClean="0">
                <a:solidFill>
                  <a:srgbClr val="306FAE"/>
                </a:solidFill>
                <a:cs typeface="Calibri" panose="020F0502020204030204" pitchFamily="34" charset="0"/>
              </a:rPr>
              <a:t>: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 педагоги и методист (старший воспитатель) ДОУ;</a:t>
            </a:r>
          </a:p>
          <a:p>
            <a:pPr algn="just" eaLnBrk="1" hangingPunct="1"/>
            <a:r>
              <a:rPr lang="ru-RU" sz="1000" b="1" u="sng" dirty="0" smtClean="0">
                <a:solidFill>
                  <a:srgbClr val="306FAE"/>
                </a:solidFill>
                <a:cs typeface="Calibri" panose="020F0502020204030204" pitchFamily="34" charset="0"/>
              </a:rPr>
              <a:t>Периметр проекта:</a:t>
            </a:r>
            <a:r>
              <a:rPr lang="ru-RU" sz="1000" u="sng" dirty="0" smtClean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</a:p>
          <a:p>
            <a:pPr algn="just" eaLnBrk="1" hangingPunct="1">
              <a:buClrTx/>
              <a:buFontTx/>
              <a:buNone/>
            </a:pP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1) Методическая служба ДОУ;</a:t>
            </a:r>
          </a:p>
          <a:p>
            <a:pPr algn="just" eaLnBrk="1" hangingPunct="1">
              <a:buClrTx/>
              <a:buFontTx/>
              <a:buNone/>
            </a:pP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2) Педагогический состав.</a:t>
            </a:r>
          </a:p>
          <a:p>
            <a:pPr algn="just" eaLnBrk="1" hangingPunct="1"/>
            <a:r>
              <a:rPr lang="ru-RU" sz="1000" b="1" u="sng" dirty="0" smtClean="0">
                <a:solidFill>
                  <a:srgbClr val="306FAE"/>
                </a:solidFill>
                <a:cs typeface="Calibri" panose="020F0502020204030204" pitchFamily="34" charset="0"/>
              </a:rPr>
              <a:t>Владелец процесса</a:t>
            </a:r>
            <a:r>
              <a:rPr lang="ru-RU" sz="1000" b="1" dirty="0" smtClean="0">
                <a:solidFill>
                  <a:srgbClr val="306FAE"/>
                </a:solidFill>
                <a:cs typeface="Calibri" panose="020F0502020204030204" pitchFamily="34" charset="0"/>
              </a:rPr>
              <a:t>: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 заведующая ДОУ Н. И. Грачева</a:t>
            </a:r>
          </a:p>
          <a:p>
            <a:pPr algn="just" eaLnBrk="1" hangingPunct="1"/>
            <a:r>
              <a:rPr lang="ru-RU" sz="1000" b="1" u="sng" dirty="0" smtClean="0">
                <a:solidFill>
                  <a:srgbClr val="306FAE"/>
                </a:solidFill>
                <a:cs typeface="Calibri" panose="020F0502020204030204" pitchFamily="34" charset="0"/>
              </a:rPr>
              <a:t>Руководитель проекта:</a:t>
            </a:r>
            <a:r>
              <a:rPr lang="ru-RU" sz="1000" u="sng" dirty="0" smtClean="0">
                <a:solidFill>
                  <a:srgbClr val="000000"/>
                </a:solidFill>
                <a:cs typeface="Calibri" panose="020F0502020204030204" pitchFamily="34" charset="0"/>
              </a:rPr>
              <a:t>  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Н. И. Грачева - заведующая</a:t>
            </a:r>
          </a:p>
          <a:p>
            <a:pPr algn="just" eaLnBrk="1" hangingPunct="1"/>
            <a:r>
              <a:rPr lang="ru-RU" sz="1000" b="1" u="sng" dirty="0" smtClean="0">
                <a:solidFill>
                  <a:srgbClr val="306FAE"/>
                </a:solidFill>
                <a:cs typeface="Calibri" panose="020F0502020204030204" pitchFamily="34" charset="0"/>
              </a:rPr>
              <a:t>Команда </a:t>
            </a:r>
            <a:r>
              <a:rPr lang="ru-RU" sz="1000" b="1" u="sng" dirty="0" smtClean="0">
                <a:solidFill>
                  <a:srgbClr val="306FAE"/>
                </a:solidFill>
                <a:cs typeface="Calibri" panose="020F0502020204030204" pitchFamily="34" charset="0"/>
              </a:rPr>
              <a:t>проекта:</a:t>
            </a:r>
            <a:r>
              <a:rPr lang="ru-RU" sz="1000" u="sng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О.В. </a:t>
            </a:r>
            <a:r>
              <a:rPr lang="ru-RU" sz="1000" dirty="0" err="1" smtClean="0">
                <a:solidFill>
                  <a:srgbClr val="000000"/>
                </a:solidFill>
                <a:cs typeface="Calibri" panose="020F0502020204030204" pitchFamily="34" charset="0"/>
              </a:rPr>
              <a:t>Бережнова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– кандидат филологических наук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, доцент, руководитель 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кафедрой развития образовательных систем БУ ОО ДПО «Институт развития; О.В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. </a:t>
            </a:r>
            <a:r>
              <a:rPr lang="ru-RU" sz="1000" dirty="0" err="1" smtClean="0">
                <a:solidFill>
                  <a:srgbClr val="000000"/>
                </a:solidFill>
                <a:cs typeface="Calibri" panose="020F0502020204030204" pitchFamily="34" charset="0"/>
              </a:rPr>
              <a:t>Афонина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– методист; Т.Г. </a:t>
            </a:r>
            <a:r>
              <a:rPr lang="ru-RU" sz="1000" dirty="0" err="1" smtClean="0">
                <a:solidFill>
                  <a:srgbClr val="000000"/>
                </a:solidFill>
                <a:cs typeface="Calibri" panose="020F0502020204030204" pitchFamily="34" charset="0"/>
              </a:rPr>
              <a:t>Пырсина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 – старший воспитатель; Е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. Е. Серебренникова 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– воспитатель; Л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. В. Овсянникова 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– воспитатель; </a:t>
            </a:r>
            <a:r>
              <a:rPr lang="ru-RU" sz="1000" dirty="0" err="1" smtClean="0">
                <a:solidFill>
                  <a:srgbClr val="000000"/>
                </a:solidFill>
                <a:cs typeface="Calibri" panose="020F0502020204030204" pitchFamily="34" charset="0"/>
              </a:rPr>
              <a:t>Л.Г.Писарева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 – заместитель заведующей по АХР; С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. </a:t>
            </a:r>
            <a:r>
              <a:rPr lang="ru-RU" sz="1000" dirty="0" err="1" smtClean="0">
                <a:solidFill>
                  <a:srgbClr val="000000"/>
                </a:solidFill>
                <a:cs typeface="Calibri" panose="020F0502020204030204" pitchFamily="34" charset="0"/>
              </a:rPr>
              <a:t>С.Новикова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– воспитатель; Т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. А. Быковская 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– учитель логопед; Т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. Ю. Бородина 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– музыкальный </a:t>
            </a:r>
            <a:r>
              <a:rPr lang="ru-RU" sz="1000" dirty="0" smtClean="0">
                <a:solidFill>
                  <a:srgbClr val="000000"/>
                </a:solidFill>
                <a:cs typeface="Calibri" panose="020F0502020204030204" pitchFamily="34" charset="0"/>
              </a:rPr>
              <a:t>руководитель.</a:t>
            </a:r>
            <a:endParaRPr lang="ru-RU" sz="10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539201" y="1054134"/>
            <a:ext cx="4506542" cy="223314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8100" cap="sq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lIns="91375" tIns="45864" rIns="91375" bIns="45864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lnSpc>
                <a:spcPct val="114000"/>
              </a:lnSpc>
              <a:buClrTx/>
              <a:buFontTx/>
              <a:buNone/>
            </a:pPr>
            <a:r>
              <a:rPr lang="ru-RU" sz="1200" b="1" u="sng" dirty="0" smtClean="0">
                <a:solidFill>
                  <a:srgbClr val="002060"/>
                </a:solidFill>
                <a:cs typeface="Calibri" panose="020F0502020204030204" pitchFamily="34" charset="0"/>
              </a:rPr>
              <a:t>2. Обоснование выбора</a:t>
            </a:r>
          </a:p>
          <a:p>
            <a:pPr algn="just" eaLnBrk="1" hangingPunct="1">
              <a:lnSpc>
                <a:spcPct val="114000"/>
              </a:lnSpc>
            </a:pPr>
            <a:r>
              <a:rPr lang="ru-RU" sz="1100" b="1" u="sng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Ключевой риск</a:t>
            </a:r>
            <a:r>
              <a:rPr lang="ru-RU" sz="1100" b="1" dirty="0" smtClean="0">
                <a:solidFill>
                  <a:srgbClr val="000000"/>
                </a:solidFill>
                <a:cs typeface="Calibri" panose="020F0502020204030204" pitchFamily="34" charset="0"/>
              </a:rPr>
              <a:t>: </a:t>
            </a:r>
            <a:r>
              <a:rPr lang="ru-RU" sz="1100" dirty="0" smtClean="0">
                <a:solidFill>
                  <a:srgbClr val="000000"/>
                </a:solidFill>
                <a:cs typeface="Calibri" panose="020F0502020204030204" pitchFamily="34" charset="0"/>
              </a:rPr>
              <a:t>Снижение уровня педагогической и профессиональной компетентности </a:t>
            </a:r>
            <a:r>
              <a:rPr lang="ru-RU" sz="1100" dirty="0" smtClean="0">
                <a:solidFill>
                  <a:srgbClr val="000000"/>
                </a:solidFill>
                <a:cs typeface="Calibri" panose="020F0502020204030204" pitchFamily="34" charset="0"/>
              </a:rPr>
              <a:t>педагогов.</a:t>
            </a:r>
            <a:endParaRPr lang="ru-RU" sz="1100" dirty="0" smtClean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just" eaLnBrk="1" hangingPunct="1">
              <a:lnSpc>
                <a:spcPct val="114000"/>
              </a:lnSpc>
            </a:pPr>
            <a:r>
              <a:rPr lang="ru-RU" sz="1100" b="1" u="sng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Проблемы:</a:t>
            </a:r>
          </a:p>
          <a:p>
            <a:pPr algn="just" eaLnBrk="1" hangingPunct="1">
              <a:lnSpc>
                <a:spcPct val="114000"/>
              </a:lnSpc>
              <a:buFont typeface="Times New Roman" pitchFamily="18" charset="0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cs typeface="Calibri" panose="020F0502020204030204" pitchFamily="34" charset="0"/>
              </a:rPr>
              <a:t> Максимальная загруженность педагогов;</a:t>
            </a:r>
          </a:p>
          <a:p>
            <a:pPr algn="just" eaLnBrk="1" hangingPunct="1">
              <a:lnSpc>
                <a:spcPct val="114000"/>
              </a:lnSpc>
              <a:buFont typeface="Times New Roman" pitchFamily="18" charset="0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cs typeface="Calibri" panose="020F0502020204030204" pitchFamily="34" charset="0"/>
              </a:rPr>
              <a:t> Напряженный эмоциональный фон работников ДОУ;</a:t>
            </a:r>
          </a:p>
          <a:p>
            <a:pPr algn="just" eaLnBrk="1" hangingPunct="1">
              <a:lnSpc>
                <a:spcPct val="114000"/>
              </a:lnSpc>
              <a:buFont typeface="Times New Roman" pitchFamily="18" charset="0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cs typeface="Calibri" panose="020F0502020204030204" pitchFamily="34" charset="0"/>
              </a:rPr>
              <a:t> Лишняя транспортировка методических пособий и материалов;</a:t>
            </a:r>
          </a:p>
          <a:p>
            <a:pPr algn="just" eaLnBrk="1" hangingPunct="1">
              <a:lnSpc>
                <a:spcPct val="114000"/>
              </a:lnSpc>
              <a:buFont typeface="Times New Roman" pitchFamily="18" charset="0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cs typeface="Calibri" panose="020F0502020204030204" pitchFamily="34" charset="0"/>
              </a:rPr>
              <a:t> Лишние перемещения;</a:t>
            </a:r>
          </a:p>
          <a:p>
            <a:pPr algn="just" eaLnBrk="1" hangingPunct="1">
              <a:lnSpc>
                <a:spcPct val="114000"/>
              </a:lnSpc>
              <a:buFont typeface="Times New Roman" pitchFamily="18" charset="0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cs typeface="Calibri" panose="020F0502020204030204" pitchFamily="34" charset="0"/>
              </a:rPr>
              <a:t> Большая затратность времени педагогами на подготовку и посещение мероприятий в рамках организации работы по решению годовых задач в ДОУ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18748" y="3444219"/>
            <a:ext cx="4331098" cy="2712467"/>
          </a:xfrm>
          <a:prstGeom prst="rect">
            <a:avLst/>
          </a:prstGeom>
          <a:solidFill>
            <a:srgbClr val="FFCCFF"/>
          </a:solidFill>
          <a:ln w="38100" cap="sq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square" lIns="91375" tIns="45864" rIns="91375" bIns="45864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1200" b="1" u="sng" dirty="0" smtClean="0">
                <a:solidFill>
                  <a:srgbClr val="002060"/>
                </a:solidFill>
                <a:cs typeface="Calibri" panose="020F0502020204030204" pitchFamily="34" charset="0"/>
              </a:rPr>
              <a:t>3</a:t>
            </a:r>
            <a:r>
              <a:rPr lang="ru-RU" sz="1200" b="1" u="sng" dirty="0">
                <a:solidFill>
                  <a:srgbClr val="002060"/>
                </a:solidFill>
                <a:cs typeface="Calibri" panose="020F0502020204030204" pitchFamily="34" charset="0"/>
              </a:rPr>
              <a:t>. Цели и плановый </a:t>
            </a:r>
            <a:r>
              <a:rPr lang="ru-RU" sz="1200" b="1" u="sng" dirty="0" smtClean="0">
                <a:solidFill>
                  <a:srgbClr val="002060"/>
                </a:solidFill>
                <a:cs typeface="Calibri" panose="020F0502020204030204" pitchFamily="34" charset="0"/>
              </a:rPr>
              <a:t>эффект</a:t>
            </a:r>
          </a:p>
          <a:p>
            <a:pPr algn="ctr" eaLnBrk="1" hangingPunct="1">
              <a:buClrTx/>
              <a:buFontTx/>
              <a:buNone/>
            </a:pPr>
            <a:endParaRPr lang="ru-RU" sz="1200" b="1" u="sng" dirty="0" smtClean="0">
              <a:solidFill>
                <a:srgbClr val="306FAE"/>
              </a:solidFill>
              <a:cs typeface="Times New Roman" pitchFamily="18" charset="0"/>
            </a:endParaRPr>
          </a:p>
          <a:p>
            <a:pPr algn="ctr" eaLnBrk="1" hangingPunct="1">
              <a:buClrTx/>
              <a:buFontTx/>
              <a:buNone/>
            </a:pPr>
            <a:endParaRPr lang="ru-RU" sz="1200" b="1" u="sng" dirty="0" smtClean="0">
              <a:solidFill>
                <a:srgbClr val="306FAE"/>
              </a:solidFill>
              <a:cs typeface="Times New Roman" pitchFamily="18" charset="0"/>
            </a:endParaRPr>
          </a:p>
          <a:p>
            <a:pPr algn="ctr" eaLnBrk="1" hangingPunct="1">
              <a:buClrTx/>
              <a:buFontTx/>
              <a:buNone/>
            </a:pPr>
            <a:endParaRPr lang="ru-RU" sz="1200" b="1" u="sng" dirty="0">
              <a:solidFill>
                <a:srgbClr val="306FAE"/>
              </a:solidFill>
              <a:cs typeface="Times New Roman" pitchFamily="18" charset="0"/>
            </a:endParaRPr>
          </a:p>
          <a:p>
            <a:pPr algn="ctr" eaLnBrk="1" hangingPunct="1">
              <a:buClrTx/>
              <a:buFontTx/>
              <a:buNone/>
            </a:pPr>
            <a:endParaRPr lang="ru-RU" sz="12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ru-RU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ru-RU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ru-RU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ru-RU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ru-RU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ru-RU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ru-RU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ru-RU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ru-RU" sz="12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02538"/>
              </p:ext>
            </p:extLst>
          </p:nvPr>
        </p:nvGraphicFramePr>
        <p:xfrm>
          <a:off x="118747" y="3689871"/>
          <a:ext cx="4331098" cy="24554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82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59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66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 Black" panose="020B0A04020102020204" pitchFamily="34" charset="0"/>
                        </a:rPr>
                        <a:t>Наименование цели</a:t>
                      </a:r>
                      <a:endParaRPr lang="ru-RU" sz="10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 Black" panose="020B0A04020102020204" pitchFamily="34" charset="0"/>
                        </a:rPr>
                        <a:t>Текущий показатель</a:t>
                      </a:r>
                      <a:endParaRPr lang="ru-RU" sz="10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 Black" panose="020B0A04020102020204" pitchFamily="34" charset="0"/>
                        </a:rPr>
                        <a:t>Целевой показатель</a:t>
                      </a:r>
                      <a:endParaRPr lang="ru-RU" sz="10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4722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Снижение трудоемкости</a:t>
                      </a:r>
                      <a:r>
                        <a:rPr lang="ru-RU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процесса </a:t>
                      </a:r>
                      <a:r>
                        <a:rPr lang="ru-RU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организации работы по решению годовых задач </a:t>
                      </a:r>
                      <a:r>
                        <a:rPr lang="ru-RU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консультации, семинары, открытые просмотры)</a:t>
                      </a:r>
                      <a:endParaRPr lang="ru-RU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 часа или 16 дней 4 часа рабочего времени</a:t>
                      </a:r>
                      <a:endParaRPr lang="ru-RU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 часа или 7 дней 6 часов рабочего времени</a:t>
                      </a:r>
                      <a:endParaRPr lang="ru-RU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533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Сокращение расходов на методическую литературу, бумагу, печать и копирование.</a:t>
                      </a:r>
                      <a:endParaRPr lang="ru-RU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30000 рублей</a:t>
                      </a:r>
                      <a:endParaRPr lang="ru-RU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5543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Организация в одном из разделов методической</a:t>
                      </a:r>
                      <a:r>
                        <a:rPr lang="ru-RU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службы</a:t>
                      </a:r>
                      <a:r>
                        <a:rPr lang="ru-RU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ДОУ современной формы работы с кадрами с применением цифровых технологий</a:t>
                      </a:r>
                      <a:endParaRPr lang="ru-RU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Традиционная форма работы с кадрами</a:t>
                      </a:r>
                      <a:endParaRPr lang="ru-RU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Современная форма работы</a:t>
                      </a:r>
                      <a:r>
                        <a:rPr lang="ru-RU" sz="1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с кадрами</a:t>
                      </a:r>
                      <a:endParaRPr lang="ru-RU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539201" y="3444219"/>
            <a:ext cx="4506542" cy="2765150"/>
          </a:xfrm>
          <a:prstGeom prst="rect">
            <a:avLst/>
          </a:prstGeom>
          <a:solidFill>
            <a:srgbClr val="FFFF99"/>
          </a:solidFill>
          <a:ln w="38100" cap="sq">
            <a:solidFill>
              <a:srgbClr val="00B050"/>
            </a:solidFill>
            <a:miter lim="800000"/>
            <a:headEnd/>
            <a:tailEnd/>
          </a:ln>
          <a:effectLst/>
          <a:extLst/>
        </p:spPr>
        <p:txBody>
          <a:bodyPr wrap="square" lIns="91375" tIns="45864" rIns="91375" bIns="45864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1200" b="1" u="sng" dirty="0" smtClean="0">
                <a:solidFill>
                  <a:srgbClr val="002060"/>
                </a:solidFill>
                <a:cs typeface="Calibri" panose="020F0502020204030204" pitchFamily="34" charset="0"/>
              </a:rPr>
              <a:t>4. Ключевые события</a:t>
            </a:r>
            <a:endParaRPr lang="ru-RU" sz="12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spcBef>
                <a:spcPts val="1000"/>
              </a:spcBef>
              <a:buAutoNum type="arabicPeriod"/>
            </a:pPr>
            <a:r>
              <a:rPr lang="ru-RU" sz="1200" b="1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Старт </a:t>
            </a:r>
            <a:r>
              <a:rPr lang="ru-RU" sz="1200" b="1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проекта </a:t>
            </a:r>
            <a:r>
              <a:rPr lang="ru-RU" sz="1200" dirty="0" smtClean="0">
                <a:solidFill>
                  <a:schemeClr val="tx1"/>
                </a:solidFill>
                <a:cs typeface="Calibri" panose="020F0502020204030204" pitchFamily="34" charset="0"/>
              </a:rPr>
              <a:t>– </a:t>
            </a:r>
            <a:r>
              <a:rPr lang="ru-RU" sz="1200" dirty="0" smtClean="0"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03.01.2020 </a:t>
            </a:r>
            <a:endParaRPr lang="ru-RU" sz="1100" dirty="0" smtClean="0">
              <a:solidFill>
                <a:schemeClr val="tx1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>
              <a:spcBef>
                <a:spcPts val="1000"/>
              </a:spcBef>
            </a:pPr>
            <a:r>
              <a:rPr lang="ru-RU" sz="1200" dirty="0" smtClean="0">
                <a:solidFill>
                  <a:schemeClr val="tx1"/>
                </a:solidFill>
                <a:cs typeface="Calibri" panose="020F0502020204030204" pitchFamily="34" charset="0"/>
              </a:rPr>
              <a:t>2. </a:t>
            </a:r>
            <a:r>
              <a:rPr lang="ru-RU" sz="1200" b="1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Диагностика и целевое состояние:</a:t>
            </a:r>
          </a:p>
          <a:p>
            <a:pPr marL="171450" lvl="0" indent="-17145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Разработка текущей карты процесса </a:t>
            </a:r>
            <a:r>
              <a:rPr lang="ru-RU" sz="1200" dirty="0" smtClean="0">
                <a:solidFill>
                  <a:schemeClr val="tx1"/>
                </a:solidFill>
                <a:cs typeface="Calibri" panose="020F0502020204030204" pitchFamily="34" charset="0"/>
              </a:rPr>
              <a:t>–  </a:t>
            </a:r>
            <a:r>
              <a:rPr lang="ru-RU" sz="1200" dirty="0" smtClean="0"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к 02.02.2020 </a:t>
            </a:r>
          </a:p>
          <a:p>
            <a:pPr marL="171450" lvl="0" indent="-17145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200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Разработка целевой </a:t>
            </a:r>
            <a:r>
              <a:rPr lang="ru-RU" sz="1200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карты </a:t>
            </a:r>
            <a:r>
              <a:rPr lang="ru-RU" sz="1200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процесса </a:t>
            </a:r>
            <a:r>
              <a:rPr lang="ru-RU" sz="1200" dirty="0" smtClean="0">
                <a:solidFill>
                  <a:schemeClr val="tx1"/>
                </a:solidFill>
                <a:cs typeface="Calibri" panose="020F0502020204030204" pitchFamily="34" charset="0"/>
              </a:rPr>
              <a:t>–  </a:t>
            </a:r>
            <a:r>
              <a:rPr lang="ru-RU" sz="1200" dirty="0" smtClean="0"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к 25.02.2020 </a:t>
            </a:r>
          </a:p>
          <a:p>
            <a:pPr>
              <a:spcBef>
                <a:spcPts val="1000"/>
              </a:spcBef>
            </a:pPr>
            <a:r>
              <a:rPr lang="ru-RU" sz="1200" dirty="0" smtClean="0">
                <a:solidFill>
                  <a:schemeClr val="tx1"/>
                </a:solidFill>
                <a:cs typeface="Calibri" panose="020F0502020204030204" pitchFamily="34" charset="0"/>
              </a:rPr>
              <a:t>3. </a:t>
            </a:r>
            <a:r>
              <a:rPr lang="ru-RU" sz="1200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Реализация проекта </a:t>
            </a:r>
            <a:r>
              <a:rPr lang="ru-RU" sz="1200" dirty="0" smtClean="0">
                <a:solidFill>
                  <a:schemeClr val="tx1"/>
                </a:solidFill>
                <a:cs typeface="Calibri" panose="020F0502020204030204" pitchFamily="34" charset="0"/>
              </a:rPr>
              <a:t>– </a:t>
            </a:r>
            <a:r>
              <a:rPr lang="ru-RU" sz="1200" dirty="0" smtClean="0"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25.02.2020 </a:t>
            </a:r>
            <a:r>
              <a:rPr lang="ru-RU" sz="1200" dirty="0" smtClean="0"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– 20.06.2020 </a:t>
            </a:r>
          </a:p>
          <a:p>
            <a:pPr>
              <a:spcBef>
                <a:spcPts val="1000"/>
              </a:spcBef>
            </a:pPr>
            <a:r>
              <a:rPr lang="ru-RU" sz="1200" dirty="0" smtClean="0">
                <a:solidFill>
                  <a:schemeClr val="tx1"/>
                </a:solidFill>
                <a:cs typeface="Calibri" panose="020F0502020204030204" pitchFamily="34" charset="0"/>
              </a:rPr>
              <a:t>4. </a:t>
            </a:r>
            <a:r>
              <a:rPr lang="ru-RU" sz="1200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Совещание по защите подходов к внедрению </a:t>
            </a:r>
            <a:r>
              <a:rPr lang="ru-RU" sz="1100" dirty="0" smtClean="0"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– </a:t>
            </a:r>
            <a:r>
              <a:rPr lang="ru-RU" sz="1200" dirty="0" smtClean="0"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25.02.2020 </a:t>
            </a:r>
          </a:p>
          <a:p>
            <a:pPr>
              <a:spcBef>
                <a:spcPts val="1000"/>
              </a:spcBef>
            </a:pPr>
            <a:r>
              <a:rPr lang="ru-RU" sz="1200" dirty="0" smtClean="0">
                <a:solidFill>
                  <a:schemeClr val="tx1"/>
                </a:solidFill>
                <a:cs typeface="Calibri" panose="020F0502020204030204" pitchFamily="34" charset="0"/>
              </a:rPr>
              <a:t>5. </a:t>
            </a:r>
            <a:r>
              <a:rPr lang="ru-RU" sz="1200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Закрытие проекта (анализ результатов</a:t>
            </a:r>
            <a:r>
              <a:rPr lang="ru-RU" sz="1200" dirty="0" smtClean="0">
                <a:solidFill>
                  <a:schemeClr val="tx1"/>
                </a:solidFill>
                <a:cs typeface="Calibri" panose="020F0502020204030204" pitchFamily="34" charset="0"/>
              </a:rPr>
              <a:t>)  </a:t>
            </a:r>
            <a:r>
              <a:rPr lang="ru-RU" sz="1200" dirty="0" smtClean="0"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– к </a:t>
            </a:r>
            <a:r>
              <a:rPr lang="ru-RU" sz="1200" dirty="0" smtClean="0"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30.06.2020 </a:t>
            </a:r>
          </a:p>
          <a:p>
            <a:pPr>
              <a:spcBef>
                <a:spcPts val="1000"/>
              </a:spcBef>
            </a:pPr>
            <a:endParaRPr lang="ru-RU" sz="1100" dirty="0" smtClean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2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Object 24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144245" y="858517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245" y="858517"/>
                        <a:ext cx="1215" cy="1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676" y="81820"/>
            <a:ext cx="7084219" cy="800219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cap="all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Карта ТЕКУЩЕГО СОСТОЯНИЯ ПРОЦЕССА: </a:t>
            </a:r>
            <a:r>
              <a:rPr lang="ru-RU" sz="140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40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b="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«ОПТИМИЗАЦИЯ ПРОЦЕССА РАБОТЫ МЕТОДИЧЕСКОЙ СЛУЖБЫ ДОУ В РАМКАХ РЕШЕНИЯ ГОДОВЫХ ЗАДАЧ В МБДОУ ДЕТСКИЙ САД №85».</a:t>
            </a:r>
            <a:endParaRPr lang="ru-RU" sz="16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765" y="972235"/>
            <a:ext cx="682811" cy="69500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62119" y="1031332"/>
            <a:ext cx="2631676" cy="5539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Black" panose="020B0A04020102020204" pitchFamily="34" charset="0"/>
              </a:rPr>
              <a:t>Заведующая издает приказ</a:t>
            </a:r>
          </a:p>
          <a:p>
            <a:pPr algn="ctr"/>
            <a:r>
              <a:rPr lang="ru-RU" sz="1000" dirty="0">
                <a:latin typeface="Arial Black" panose="020B0A04020102020204" pitchFamily="34" charset="0"/>
              </a:rPr>
              <a:t> об утверждении годовых задач  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  <a:latin typeface="Arial Black" panose="020B0A04020102020204" pitchFamily="34" charset="0"/>
              </a:rPr>
              <a:t>1 ЧАС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766" y="1907894"/>
            <a:ext cx="4392799" cy="440120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prstClr val="black"/>
                </a:solidFill>
                <a:latin typeface="Arial Black" panose="020B0A04020102020204" pitchFamily="34" charset="0"/>
              </a:rPr>
              <a:t>Разработка и подготовка педагогами открытых занятий</a:t>
            </a:r>
          </a:p>
          <a:p>
            <a:pPr algn="ctr"/>
            <a:r>
              <a:rPr lang="ru-RU" sz="1000" b="1" dirty="0">
                <a:solidFill>
                  <a:prstClr val="black"/>
                </a:solidFill>
                <a:latin typeface="Arial Black" panose="020B0A04020102020204" pitchFamily="34" charset="0"/>
              </a:rPr>
              <a:t> (беседы и т.д.) с детьми</a:t>
            </a:r>
            <a:endParaRPr lang="ru-RU" sz="10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000" b="1" dirty="0">
                <a:solidFill>
                  <a:srgbClr val="FF0000"/>
                </a:solidFill>
                <a:latin typeface="Arial Black" panose="020B0A04020102020204" pitchFamily="34" charset="0"/>
              </a:rPr>
              <a:t>35 ЧАСОВ 30 МИНУТ РАБОЧЕГО ВРЕМЕНИ</a:t>
            </a:r>
            <a:endParaRPr lang="ru-RU" sz="1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Определение и выбор форм работы с детьми: темы, названия занятия, формулировок в заданной образовательной области или по данной проблеме</a:t>
            </a:r>
            <a:r>
              <a:rPr lang="ru-RU" sz="1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часа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.Изучение научно-методической литературы по проблеме, по конкретной образовательной области;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.Изучение опыта работы по данной проблеме или образовательной области в системе дошкольного образования РФ;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час 30 минут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.Изучение опыта работы по данной проблеме или образовательной области в системе образования региона;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час 30 минут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.Актуализация знаний методики по данной проблеме или образовательной области;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часа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.Отбор программного содержания, методов, приемов и технологий в данной образовательной области;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.Определение цели и задач педагогического мероприятия с детьми;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часа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.Разработка конспекта педагогического мероприятия с детьми;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часов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.Согласование конспекта педагогического мероприятия с методистом;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.предварительная работа с детьми в данной образовательной области;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часа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.Подбор и изготовление: дидактического, наглядного, демонстрационного и раздаточного материала и необходимого оборудования (разработка презентаций, слайд-шоу, видеороликов, мультфильмов, мультимедийной техники, мебели и др.);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часов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.Подготовка и организация помещения для проведения педагогического мероприятия с детьми;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4593233" y="1286774"/>
            <a:ext cx="4343399" cy="490413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Подготовка методиста (старшего воспитателя) к проведению семинара (консультации)      </a:t>
            </a:r>
            <a:endParaRPr lang="ru-RU" sz="1600" b="1" cap="all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b="1" cap="all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35 ЧАСОВ 45 минут рабочего времени</a:t>
            </a:r>
            <a:endParaRPr lang="ru-RU" sz="1600" b="1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Разработка плана организационно-методической работы на текущий месяц;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.Согласование и утверждение плана на малом аппаратном совещании, утверждение календаря мероприятий;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.Проведение оперативного совещания с педагогами ДОУ и информирование о запланированных мероприятиях, сроках их реализации, сроках выполнения и ответственных лицах;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 минут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.Изучение научных подходов и теоретических обоснований по проблеме посредством методической литературы и электронных ресурсов;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.Изучение опыта работы по данной проблеме в системе дошкольного образования РФ;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.Изучение опыта работы по данной проблеме в системе образования региона;</a:t>
            </a: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.Актуализация знаний методики по данной проблеме;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час 30 минут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.Систематизация и классификация полученной информации и материалов;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.Разработка практических заданий для педагогов (анкеты, педагогические ситуации, тесты, проблемные вопросы, викторины, деловые игры и др.);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часа 30 минут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.Разработка теоретического материала (памятки, консультации, выступления, лекции и др.);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часов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.Иллюстрация и наглядное моделирование теоретического материала) разработка презентаций, видеороликов, слайд-шоу);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часов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.Подбор и изготовление наглядного демонстрационного материала по проблеме;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часов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.Оформление выставки, демонстрационных залов: а) методической литературы по проблеме;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опытов работы системы дошкольного образования РФ и региона; с) дидактических материалов, игровых пособий и игрушек, демонстрационных систем;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часа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.Подготовка лекционного зала, организация рабочего места лектора и слушателей;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</a:pP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514158" y="1270507"/>
            <a:ext cx="1059459" cy="256651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890014" y="1604733"/>
            <a:ext cx="257175" cy="246995"/>
          </a:xfrm>
          <a:prstGeom prst="down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solidFill>
                <a:srgbClr val="FFFF00"/>
              </a:solidFill>
            </a:endParaRPr>
          </a:p>
        </p:txBody>
      </p:sp>
      <p:sp>
        <p:nvSpPr>
          <p:cNvPr id="10" name="Пятно 2 9"/>
          <p:cNvSpPr/>
          <p:nvPr/>
        </p:nvSpPr>
        <p:spPr>
          <a:xfrm>
            <a:off x="921206" y="1641496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2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Пятно 2 10"/>
          <p:cNvSpPr/>
          <p:nvPr/>
        </p:nvSpPr>
        <p:spPr>
          <a:xfrm>
            <a:off x="2370487" y="1631416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3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2" name="Пятно 2 11"/>
          <p:cNvSpPr/>
          <p:nvPr/>
        </p:nvSpPr>
        <p:spPr>
          <a:xfrm>
            <a:off x="0" y="2057714"/>
            <a:ext cx="540074" cy="389834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5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3" name="Пятно 2 12"/>
          <p:cNvSpPr/>
          <p:nvPr/>
        </p:nvSpPr>
        <p:spPr>
          <a:xfrm>
            <a:off x="3335604" y="1517419"/>
            <a:ext cx="539681" cy="418797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1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4" name="Пятно 2 13"/>
          <p:cNvSpPr/>
          <p:nvPr/>
        </p:nvSpPr>
        <p:spPr>
          <a:xfrm>
            <a:off x="4015730" y="2047854"/>
            <a:ext cx="531170" cy="389834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4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5" name="Пятно 2 14"/>
          <p:cNvSpPr/>
          <p:nvPr/>
        </p:nvSpPr>
        <p:spPr>
          <a:xfrm>
            <a:off x="4546901" y="1031332"/>
            <a:ext cx="525188" cy="360893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3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6" name="Пятно 2 15"/>
          <p:cNvSpPr/>
          <p:nvPr/>
        </p:nvSpPr>
        <p:spPr>
          <a:xfrm>
            <a:off x="5537623" y="988499"/>
            <a:ext cx="587570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1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8" name="Пятно 2 17"/>
          <p:cNvSpPr/>
          <p:nvPr/>
        </p:nvSpPr>
        <p:spPr>
          <a:xfrm>
            <a:off x="7027142" y="917369"/>
            <a:ext cx="549048" cy="36709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5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9" name="Пятно 2 18"/>
          <p:cNvSpPr/>
          <p:nvPr/>
        </p:nvSpPr>
        <p:spPr>
          <a:xfrm>
            <a:off x="8560866" y="1051957"/>
            <a:ext cx="551160" cy="399312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2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Прямоугольник 234"/>
          <p:cNvSpPr/>
          <p:nvPr/>
        </p:nvSpPr>
        <p:spPr>
          <a:xfrm>
            <a:off x="4879180" y="882040"/>
            <a:ext cx="4148139" cy="1691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Bef>
                <a:spcPts val="600"/>
              </a:spcBef>
            </a:pPr>
            <a:r>
              <a:rPr lang="ru-RU" sz="1000" b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ПРОБЛЕМ</a:t>
            </a:r>
            <a:r>
              <a:rPr lang="ru-RU" sz="1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  <a:spcBef>
                <a:spcPts val="600"/>
              </a:spcBef>
            </a:pPr>
            <a:r>
              <a:rPr lang="ru-RU" sz="10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Максимальная загруженность педагогов;</a:t>
            </a:r>
          </a:p>
          <a:p>
            <a:pPr algn="just">
              <a:lnSpc>
                <a:spcPts val="1000"/>
              </a:lnSpc>
              <a:spcBef>
                <a:spcPts val="600"/>
              </a:spcBef>
            </a:pPr>
            <a:r>
              <a:rPr lang="ru-RU" sz="10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.Лишняя транспортировка методических пособий и материалов; </a:t>
            </a:r>
            <a:r>
              <a:rPr lang="ru-RU" sz="10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1000"/>
              </a:lnSpc>
              <a:spcBef>
                <a:spcPts val="600"/>
              </a:spcBef>
            </a:pPr>
            <a:r>
              <a:rPr lang="ru-RU" sz="10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.Лишние перемещения;</a:t>
            </a:r>
          </a:p>
          <a:p>
            <a:pPr algn="just">
              <a:lnSpc>
                <a:spcPts val="1000"/>
              </a:lnSpc>
              <a:spcBef>
                <a:spcPts val="600"/>
              </a:spcBef>
            </a:pPr>
            <a:r>
              <a:rPr lang="ru-RU" sz="10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Напряженный эмоциональный фон работников ДОУ.</a:t>
            </a:r>
          </a:p>
          <a:p>
            <a:pPr algn="just">
              <a:lnSpc>
                <a:spcPts val="1000"/>
              </a:lnSpc>
              <a:spcBef>
                <a:spcPts val="600"/>
              </a:spcBef>
            </a:pPr>
            <a:r>
              <a:rPr lang="ru-RU" sz="105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Большая затратность времени педагогов на подготовку и посещение   </a:t>
            </a:r>
          </a:p>
          <a:p>
            <a:pPr algn="just">
              <a:lnSpc>
                <a:spcPts val="1000"/>
              </a:lnSpc>
              <a:spcBef>
                <a:spcPts val="600"/>
              </a:spcBef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мероприятий в рамках организации работы по решению годовых   </a:t>
            </a:r>
          </a:p>
          <a:p>
            <a:pPr algn="just">
              <a:lnSpc>
                <a:spcPts val="1000"/>
              </a:lnSpc>
              <a:spcBef>
                <a:spcPts val="600"/>
              </a:spcBef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задач ДОУ.</a:t>
            </a:r>
            <a:endParaRPr lang="ru-RU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4" name="Object 24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144245" y="858517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245" y="858517"/>
                        <a:ext cx="1215" cy="1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676" y="81820"/>
            <a:ext cx="7084219" cy="800219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cap="all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Карта ТЕКУЩЕГО СОСТОЯНИЯ процесса: </a:t>
            </a:r>
            <a:r>
              <a:rPr lang="ru-RU" sz="140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40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b="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«ОПТИМИЗАЦИЯ ПРОЦЕССА РАБОТЫ МЕТОДИЧЕСКОЙ СЛУЖБЫ ДОУ В РАМКАХ РЕШЕНИЯ ГОДОВЫХ ЗАДАЧ В МБДОУ ДЕТСКИЙ САД №85».</a:t>
            </a:r>
            <a:endParaRPr lang="ru-RU" sz="16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4152" y="6093730"/>
            <a:ext cx="6303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Итого: 13 дней  2 часа 15 минут рабочего времени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765" y="972235"/>
            <a:ext cx="682811" cy="69500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66710" y="2407705"/>
            <a:ext cx="1095375" cy="101450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Проведение семинара в методический день (среда)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1593057" y="986869"/>
            <a:ext cx="3209923" cy="510685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sz="21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Тематический контроль</a:t>
            </a:r>
            <a:endParaRPr lang="ru-RU" sz="2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sz="21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ЧАСОВ</a:t>
            </a:r>
            <a:endParaRPr lang="ru-RU" sz="2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Разработка плана проведения тематического контроля; </a:t>
            </a:r>
            <a:endParaRPr lang="ru-RU" sz="19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ru-RU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час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.Согласование и утверждение плана на малом аппаратном совещании, утверждение сроков проведения, ответственных лиц; </a:t>
            </a:r>
            <a:r>
              <a:rPr lang="ru-RU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.Издание приказа; </a:t>
            </a:r>
            <a:r>
              <a:rPr lang="ru-RU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.Разработка инструментария для выявления уровня состояния работы по проблеме во всех направлениях, определение критериев оценки; </a:t>
            </a:r>
            <a:r>
              <a:rPr lang="ru-RU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часов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 разработка карты контроля для выявления уровня профессиональной компетенции педагогов;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разработка карты контроля для определения соответствия РППС требованиям ФГОС ДО;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с) разработка карты контроля для выявления ЗУН детей;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разработка карты контроля для определения уровня работы с родителями;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е) разработка карты контроля для определения соответствия ведения и заполнения документации требованиям;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.Мониторинг состояния организации работы по проблеме по всем направлениям; </a:t>
            </a:r>
            <a:r>
              <a:rPr lang="ru-RU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 часов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 выявление уровня компетенции педагогов – теоретических знаний, практических умений (проведение анкетирования, тестирования, посещение занятий, беседы с педагогами);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определение соответствия РППС требованиям ФГОС ДО (конкурс на лучшую организацию уголков (центров) по проблеме);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с) определение уровня работы с родителями (посещение мероприятий с родителями, беседы, просмотр сайта (обращений в интернет-приемную);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выявление ЗУН детей (анализ детских творческих работ, беседы с детьми, наблюдения за воспитателями, контрольный срез ЗУН по проблеме);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е) определение соответствия ведения и заполнения документации требованиям(проверка плана образовательной деятельности, журнала инструктажей с детьми, протоколов родительских собраний и материалов к ним, папок по работе с родителями);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.Систематизация и анализ уровня состояния работы в ДОУ по проблеме; </a:t>
            </a:r>
            <a:r>
              <a:rPr lang="ru-RU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часа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</a:pPr>
            <a:endParaRPr lang="ru-RU"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718" y="3804383"/>
            <a:ext cx="1095367" cy="94859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Открытый просмотр педагогических мероприятий</a:t>
            </a:r>
          </a:p>
          <a:p>
            <a:pPr algn="ctr">
              <a:lnSpc>
                <a:spcPct val="107000"/>
              </a:lnSpc>
            </a:pP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ЧАС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-1" y="2874485"/>
            <a:ext cx="333373" cy="297340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" y="4143376"/>
            <a:ext cx="333371" cy="256869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7667" y="2732041"/>
            <a:ext cx="2383611" cy="3385286"/>
          </a:xfrm>
          <a:prstGeom prst="rect">
            <a:avLst/>
          </a:prstGeom>
          <a:noFill/>
          <a:ln w="38100"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000" b="1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Подготовка к педсовету</a:t>
            </a:r>
            <a:endParaRPr lang="ru-RU" sz="1000" dirty="0"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sz="10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ЧАСОВ</a:t>
            </a:r>
            <a:endParaRPr lang="ru-RU" sz="1000" dirty="0"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.Разработка плана проведения педагогического совета учреждения; </a:t>
            </a:r>
          </a:p>
          <a:p>
            <a:pPr algn="just">
              <a:lnSpc>
                <a:spcPct val="107000"/>
              </a:lnSpc>
            </a:pPr>
            <a:r>
              <a:rPr lang="ru-RU" sz="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.Согласование и утверждение плана на малом аппаратном совещании, утверждение ответственных лиц; </a:t>
            </a:r>
          </a:p>
          <a:p>
            <a:pPr algn="just">
              <a:lnSpc>
                <a:spcPct val="107000"/>
              </a:lnSpc>
            </a:pPr>
            <a:r>
              <a:rPr lang="ru-RU" sz="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.Издание приказа о проведении педагогического совета; </a:t>
            </a:r>
            <a:r>
              <a:rPr lang="ru-RU" sz="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Разработка справки по результатам анализа состояния работы учреждения по проблеме; </a:t>
            </a:r>
            <a:r>
              <a:rPr lang="ru-RU" sz="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.Сопровождение, оказание консультативной помощи ответственными лицами в подготовке к выступлениям на педагогическом совете; </a:t>
            </a:r>
            <a:r>
              <a:rPr lang="ru-RU" sz="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.Подготовка места и необходимого оборудования для проведения педагогического совета учреждения; </a:t>
            </a:r>
          </a:p>
          <a:p>
            <a:pPr algn="just">
              <a:lnSpc>
                <a:spcPct val="107000"/>
              </a:lnSpc>
            </a:pPr>
            <a:r>
              <a:rPr lang="ru-RU" sz="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8929" y="4182294"/>
            <a:ext cx="229809" cy="293425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7458075" y="4189660"/>
            <a:ext cx="200027" cy="286056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75967" y="3988237"/>
            <a:ext cx="1351351" cy="68518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Педагогический </a:t>
            </a:r>
          </a:p>
          <a:p>
            <a:pPr algn="ctr">
              <a:lnSpc>
                <a:spcPct val="107000"/>
              </a:lnSpc>
            </a:pPr>
            <a:r>
              <a:rPr lang="ru-RU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совет</a:t>
            </a:r>
          </a:p>
          <a:p>
            <a:pPr algn="ctr">
              <a:lnSpc>
                <a:spcPct val="107000"/>
              </a:lnSpc>
            </a:pP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ЧАСА</a:t>
            </a:r>
            <a:endParaRPr lang="ru-RU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Пятно 2 17"/>
          <p:cNvSpPr/>
          <p:nvPr/>
        </p:nvSpPr>
        <p:spPr>
          <a:xfrm>
            <a:off x="704851" y="2145210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5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7" name="Пятно 2 16"/>
          <p:cNvSpPr/>
          <p:nvPr/>
        </p:nvSpPr>
        <p:spPr>
          <a:xfrm>
            <a:off x="166685" y="2187515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1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9" name="Пятно 2 18"/>
          <p:cNvSpPr/>
          <p:nvPr/>
        </p:nvSpPr>
        <p:spPr>
          <a:xfrm>
            <a:off x="1209676" y="2183895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4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20" name="Пятно 2 19"/>
          <p:cNvSpPr/>
          <p:nvPr/>
        </p:nvSpPr>
        <p:spPr>
          <a:xfrm>
            <a:off x="1189175" y="3701972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3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21" name="Пятно 2 20"/>
          <p:cNvSpPr/>
          <p:nvPr/>
        </p:nvSpPr>
        <p:spPr>
          <a:xfrm>
            <a:off x="122029" y="3699561"/>
            <a:ext cx="504825" cy="385164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1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22" name="Пятно 2 21"/>
          <p:cNvSpPr/>
          <p:nvPr/>
        </p:nvSpPr>
        <p:spPr>
          <a:xfrm>
            <a:off x="105373" y="4550586"/>
            <a:ext cx="566137" cy="505689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4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23" name="Пятно 2 22"/>
          <p:cNvSpPr/>
          <p:nvPr/>
        </p:nvSpPr>
        <p:spPr>
          <a:xfrm>
            <a:off x="1189175" y="4587213"/>
            <a:ext cx="464604" cy="469061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5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26" name="Пятно 2 25"/>
          <p:cNvSpPr/>
          <p:nvPr/>
        </p:nvSpPr>
        <p:spPr>
          <a:xfrm>
            <a:off x="1364747" y="959409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4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27" name="Пятно 2 26"/>
          <p:cNvSpPr/>
          <p:nvPr/>
        </p:nvSpPr>
        <p:spPr>
          <a:xfrm>
            <a:off x="1869572" y="986867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3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28" name="Пятно 2 27"/>
          <p:cNvSpPr/>
          <p:nvPr/>
        </p:nvSpPr>
        <p:spPr>
          <a:xfrm>
            <a:off x="4026864" y="972235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1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29" name="Пятно 2 28"/>
          <p:cNvSpPr/>
          <p:nvPr/>
        </p:nvSpPr>
        <p:spPr>
          <a:xfrm>
            <a:off x="4433800" y="1041805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5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30" name="Пятно 2 29"/>
          <p:cNvSpPr/>
          <p:nvPr/>
        </p:nvSpPr>
        <p:spPr>
          <a:xfrm>
            <a:off x="4879180" y="2798400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1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31" name="Пятно 2 30"/>
          <p:cNvSpPr/>
          <p:nvPr/>
        </p:nvSpPr>
        <p:spPr>
          <a:xfrm>
            <a:off x="5628692" y="2500050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2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32" name="Пятно 2 31"/>
          <p:cNvSpPr/>
          <p:nvPr/>
        </p:nvSpPr>
        <p:spPr>
          <a:xfrm>
            <a:off x="6450252" y="2480153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3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33" name="Пятно 2 32"/>
          <p:cNvSpPr/>
          <p:nvPr/>
        </p:nvSpPr>
        <p:spPr>
          <a:xfrm>
            <a:off x="7048797" y="2823810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5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34" name="Пятно 2 33"/>
          <p:cNvSpPr/>
          <p:nvPr/>
        </p:nvSpPr>
        <p:spPr>
          <a:xfrm>
            <a:off x="7558088" y="3732459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1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35" name="Пятно 2 34"/>
          <p:cNvSpPr/>
          <p:nvPr/>
        </p:nvSpPr>
        <p:spPr>
          <a:xfrm>
            <a:off x="8351642" y="3683436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5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36" name="Пятно 2 35"/>
          <p:cNvSpPr/>
          <p:nvPr/>
        </p:nvSpPr>
        <p:spPr>
          <a:xfrm>
            <a:off x="7487654" y="4498630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4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37" name="Пятно 2 36"/>
          <p:cNvSpPr/>
          <p:nvPr/>
        </p:nvSpPr>
        <p:spPr>
          <a:xfrm>
            <a:off x="8540358" y="4545988"/>
            <a:ext cx="504825" cy="3048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54">
              <a:defRPr/>
            </a:pPr>
            <a:r>
              <a:rPr lang="ru-RU" kern="0" dirty="0" smtClean="0">
                <a:solidFill>
                  <a:sysClr val="windowText" lastClr="000000"/>
                </a:solidFill>
              </a:rPr>
              <a:t>3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Object 24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144245" y="858517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245" y="858517"/>
                        <a:ext cx="1215" cy="1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676" y="81820"/>
            <a:ext cx="7084219" cy="800219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cap="all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Карта ЦЕЛЕВОГО СОСТОЯНИЯ </a:t>
            </a:r>
            <a:r>
              <a:rPr lang="ru-RU" sz="2000" cap="all" dirty="0" err="1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проЦЕССА</a:t>
            </a:r>
            <a:r>
              <a:rPr lang="ru-RU" sz="2000" cap="all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140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40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b="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«ОПТИМИЗАЦИЯ ПРОЦЕССА РАБОТЫ МЕТОДИЧЕСКОЙ СЛУЖБЫ ДОУ В РАМКАХ РЕШЕНИЯ ГОДОВЫХ ЗАДАЧ В МБДОУ ДЕТСКИЙ САД №85».</a:t>
            </a:r>
            <a:endParaRPr lang="ru-RU" sz="16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765" y="972235"/>
            <a:ext cx="682811" cy="69500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90576" y="1137665"/>
            <a:ext cx="2223837" cy="6079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Calibri" panose="020F0502020204030204" pitchFamily="34" charset="0"/>
                <a:cs typeface="Calibri" panose="020F0502020204030204" pitchFamily="34" charset="0"/>
              </a:rPr>
              <a:t>Заведующая</a:t>
            </a:r>
            <a:r>
              <a:rPr lang="ru-RU" sz="1051" b="1" dirty="0">
                <a:latin typeface="Calibri" panose="020F0502020204030204" pitchFamily="34" charset="0"/>
                <a:cs typeface="Calibri" panose="020F0502020204030204" pitchFamily="34" charset="0"/>
              </a:rPr>
              <a:t> издает приказ</a:t>
            </a:r>
          </a:p>
          <a:p>
            <a:pPr algn="ctr"/>
            <a:r>
              <a:rPr lang="ru-RU" sz="1051" b="1" dirty="0">
                <a:latin typeface="Calibri" panose="020F0502020204030204" pitchFamily="34" charset="0"/>
                <a:cs typeface="Calibri" panose="020F0502020204030204" pitchFamily="34" charset="0"/>
              </a:rPr>
              <a:t> об утверждении годовых задач  </a:t>
            </a:r>
          </a:p>
          <a:p>
            <a:pPr algn="ctr"/>
            <a:r>
              <a:rPr lang="ru-RU" sz="11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1 ЧАС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0372" y="2260189"/>
            <a:ext cx="2845240" cy="373134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подготовка педагогами планового занятия</a:t>
            </a:r>
          </a:p>
          <a:p>
            <a:pPr algn="ctr">
              <a:lnSpc>
                <a:spcPct val="107000"/>
              </a:lnSpc>
            </a:pPr>
            <a:r>
              <a:rPr lang="ru-RU" sz="1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(беседы и т.д.) с детьми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11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ЧАС</a:t>
            </a:r>
            <a:endParaRPr lang="ru-RU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Определение и выбор форм работы с детьми: темы, названия занятия, формулировок в заданной образовательной области или по данной проблеме;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минут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.Отбор программного содержания, методов, приемов и технологий в данной образовательной области;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минут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.Определение цели и задач педагогического мероприятия с детьми;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минут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Корректировка конспекта педагогического мероприятия с детьми;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минут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.Подбор и изготовление: дидактического, наглядного, демонстрационного и раздаточного материала и необходимого оборудования;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 минут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.Подготовка и организация помещения для проведения педагогического мероприятия с детьми; </a:t>
            </a:r>
            <a:r>
              <a:rPr lang="ru-RU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минут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3216874" y="1084918"/>
            <a:ext cx="3865331" cy="5090588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методиста (старшего воспитателя) к проведению семинара (консультации)</a:t>
            </a:r>
            <a:r>
              <a:rPr lang="ru-RU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4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 ЧАСА 15 МИНУТ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ru-RU" sz="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Разработка плана организационно-методической работы на текущий месяц;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.Согласование и утверждение плана на малом аппаратном совещании, утверждение календаря мероприятий;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.Проведение оперативного совещания с педагогами ДОУ и информирование о запланированных мероприятиях, сроках их реализации, сроках выполнения и ответственных лицах;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 минут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.Изучение научных подходов и теоретических обоснований по проблеме посредством методической литературы и электронных ресурсов;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.Изучение опыта работы по данной проблеме в системе дошкольного образования РФ;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.Изучение опыта работы по данной проблеме в системе образования региона;</a:t>
            </a: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.Актуализация знаний методики по данной проблеме;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час 30 минут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.Систематизация и классификация полученной информации и материалов;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.Разработка практических заданий для педагогов (анкеты, педагогические ситуации, тесты, проблемные вопросы, викторины, деловые игры и др.);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часа 30 минут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.Разработка теоретического материала (памятки, консультации, выступления, лекции и др.);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часов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.Иллюстрация и наглядное моделирование теоретического материала) разработка презентаций, видеороликов, слайд-шоу);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часов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.Подбор и изготовление наглядного демонстрационного материала по проблеме;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часов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.Оформление выставки: а) методической литературы по проблеме;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опытов работы системы дошкольного образования РФ и региона; с) дидактических материалов, игровых пособий и игрушек, демонстрационных систем;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час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</a:pPr>
            <a:endParaRPr lang="ru-R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011168" y="1319738"/>
            <a:ext cx="208951" cy="256651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796145" y="1754155"/>
            <a:ext cx="234937" cy="497400"/>
          </a:xfrm>
          <a:prstGeom prst="down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solidFill>
                <a:srgbClr val="FFFF00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7031793" y="3630212"/>
            <a:ext cx="285152" cy="256651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24725" y="3039322"/>
            <a:ext cx="1394809" cy="198349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Загрузка и выгрузка всех материалов на стационарный девайс </a:t>
            </a:r>
          </a:p>
          <a:p>
            <a:pPr algn="ctr">
              <a:lnSpc>
                <a:spcPct val="107000"/>
              </a:lnSpc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(компьютер, ноутбук) </a:t>
            </a:r>
          </a:p>
          <a:p>
            <a:pPr algn="ctr">
              <a:lnSpc>
                <a:spcPct val="107000"/>
              </a:lnSpc>
            </a:pPr>
            <a:r>
              <a:rPr lang="ru-RU" sz="1051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1051" dirty="0"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ru-RU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Ознакомление с материалами педагогов в удобное для них время (самостоятельно)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8719533" y="3630211"/>
            <a:ext cx="424467" cy="256651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20785" y="2039647"/>
            <a:ext cx="600075" cy="355010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Выноска-облако 18"/>
          <p:cNvSpPr/>
          <p:nvPr/>
        </p:nvSpPr>
        <p:spPr>
          <a:xfrm>
            <a:off x="6892922" y="1018312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1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Выноска-облако 19"/>
          <p:cNvSpPr/>
          <p:nvPr/>
        </p:nvSpPr>
        <p:spPr>
          <a:xfrm>
            <a:off x="2588499" y="2039647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Выноска-облако 22"/>
          <p:cNvSpPr/>
          <p:nvPr/>
        </p:nvSpPr>
        <p:spPr>
          <a:xfrm>
            <a:off x="8415072" y="2708146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Выноска-облако 25"/>
          <p:cNvSpPr/>
          <p:nvPr/>
        </p:nvSpPr>
        <p:spPr>
          <a:xfrm>
            <a:off x="7082205" y="2683691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707572" y="954938"/>
            <a:ext cx="8350704" cy="1724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00B05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УЛУЧШЕНИЙ</a:t>
            </a:r>
            <a:r>
              <a:rPr lang="ru-RU" sz="11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  <a:spcAft>
                <a:spcPts val="800"/>
              </a:spcAft>
            </a:pPr>
            <a:r>
              <a:rPr lang="ru-RU" sz="133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1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Упорядочено место хранения (девайс) необходимого методического материала для педагогов по решению педагогических    задач;</a:t>
            </a:r>
          </a:p>
          <a:p>
            <a:pPr algn="just">
              <a:lnSpc>
                <a:spcPts val="1000"/>
              </a:lnSpc>
              <a:spcAft>
                <a:spcPts val="800"/>
              </a:spcAft>
            </a:pPr>
            <a:r>
              <a:rPr lang="ru-RU" sz="1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2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.Исключение лишних перемещений; </a:t>
            </a:r>
          </a:p>
          <a:p>
            <a:pPr algn="just">
              <a:lnSpc>
                <a:spcPts val="1000"/>
              </a:lnSpc>
              <a:spcAft>
                <a:spcPts val="800"/>
              </a:spcAft>
            </a:pPr>
            <a:r>
              <a:rPr lang="ru-RU" sz="1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3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.Исключение лишней транспортировки методических пособий и материалов;</a:t>
            </a:r>
          </a:p>
          <a:p>
            <a:pPr algn="just">
              <a:lnSpc>
                <a:spcPts val="1000"/>
              </a:lnSpc>
              <a:spcAft>
                <a:spcPts val="800"/>
              </a:spcAft>
            </a:pP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r>
              <a:rPr lang="ru-RU" sz="1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.Снятие напряжённости труда педагогических работников в ДОУ.</a:t>
            </a:r>
          </a:p>
          <a:p>
            <a:pPr algn="just">
              <a:lnSpc>
                <a:spcPts val="1000"/>
              </a:lnSpc>
              <a:spcBef>
                <a:spcPts val="600"/>
              </a:spcBef>
            </a:pPr>
            <a:r>
              <a:rPr lang="ru-RU" sz="1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5. </a:t>
            </a:r>
            <a:r>
              <a:rPr lang="ru-RU" sz="105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Сокращение времени педагогов на подготовку и посещение мероприятий в рамках организации работы по    </a:t>
            </a:r>
          </a:p>
          <a:p>
            <a:pPr algn="just">
              <a:lnSpc>
                <a:spcPts val="1000"/>
              </a:lnSpc>
              <a:spcBef>
                <a:spcPts val="600"/>
              </a:spcBef>
            </a:pPr>
            <a:r>
              <a:rPr lang="ru-RU" sz="105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решению годовых  задач ДОУ.</a:t>
            </a:r>
          </a:p>
        </p:txBody>
      </p:sp>
      <p:graphicFrame>
        <p:nvGraphicFramePr>
          <p:cNvPr id="244" name="Object 24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144245" y="858517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245" y="858517"/>
                        <a:ext cx="1215" cy="1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676" y="81820"/>
            <a:ext cx="7084219" cy="800219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cap="all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Карта ЦЕЛЕВОГО СОСТОЯНИЯ </a:t>
            </a:r>
            <a:r>
              <a:rPr lang="ru-RU" sz="2000" cap="all" dirty="0" err="1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проЦЕССА</a:t>
            </a:r>
            <a:r>
              <a:rPr lang="ru-RU" sz="2000" cap="all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140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40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b="0" dirty="0">
                <a:ln w="11113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«ОПТИМИЗАЦИЯ ПРОЦЕССА РАБОТЫ МЕТОДИЧЕСКОЙ СЛУЖБЫ ДОУ В РАМКАХ РЕШЕНИЯ ГОДОВЫХ ЗАДАЧ В МБДОУ ДЕТСКИЙ САД №85».</a:t>
            </a:r>
            <a:endParaRPr lang="ru-RU" sz="16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775" y="6134787"/>
            <a:ext cx="628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Итого: 5 дней 6 часов 15 минут рабочего времени</a:t>
            </a:r>
            <a:endParaRPr lang="ru-RU" sz="12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765" y="972235"/>
            <a:ext cx="682811" cy="69500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34577" y="3492285"/>
            <a:ext cx="1549587" cy="150137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051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Анкетирование педагогов на предмет их теоретических и практических знаний по вопросам годовой задачи. Анализ полученных данных.</a:t>
            </a:r>
          </a:p>
          <a:p>
            <a:pPr algn="ctr">
              <a:lnSpc>
                <a:spcPct val="107000"/>
              </a:lnSpc>
            </a:pP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ЧАС</a:t>
            </a:r>
            <a:endParaRPr lang="ru-RU" sz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2475170" y="3156009"/>
            <a:ext cx="3556911" cy="2903488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Подготовка к педсовету</a:t>
            </a:r>
            <a:endParaRPr lang="ru-RU" sz="4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ЧАСОВ</a:t>
            </a:r>
            <a:endParaRPr lang="ru-RU" sz="4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.разработка плана проведения педагогического совета учреждения;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.согласование и утверждение плана на малом аппаратном совещании, утверждение ответственных лиц;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.издание приказа о проведении педагогического совета;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разработка справки по результатам анализа состояния работы учреждения по проблеме;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.сопровождение, оказание консультативной помощи ответственным лицам в подготовке материалов к педагогическому совету;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часа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.загрузка всех материалов на стационарный девайс (компьютер, ноутбук) для самостоятельного ознакомления с ними педагогов; 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9494" y="3985649"/>
            <a:ext cx="420845" cy="256651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128405" y="3985969"/>
            <a:ext cx="285152" cy="256651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8967" y="3694436"/>
            <a:ext cx="1368684" cy="83907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Педагогический совет</a:t>
            </a:r>
          </a:p>
          <a:p>
            <a:pPr algn="ctr">
              <a:lnSpc>
                <a:spcPct val="107000"/>
              </a:lnSpc>
            </a:pP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МИНУТ</a:t>
            </a:r>
            <a:endParaRPr lang="ru-RU" sz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053290" y="3985650"/>
            <a:ext cx="424467" cy="256651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3213389" y="929933"/>
            <a:ext cx="752475" cy="35242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6374086" y="3383020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2475170" y="3044377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Выноска-облако 17"/>
          <p:cNvSpPr/>
          <p:nvPr/>
        </p:nvSpPr>
        <p:spPr>
          <a:xfrm>
            <a:off x="4268649" y="2804336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Выноска-облако 18"/>
          <p:cNvSpPr/>
          <p:nvPr/>
        </p:nvSpPr>
        <p:spPr>
          <a:xfrm>
            <a:off x="5602783" y="2894625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Выноска-облако 19"/>
          <p:cNvSpPr/>
          <p:nvPr/>
        </p:nvSpPr>
        <p:spPr>
          <a:xfrm>
            <a:off x="1557273" y="3156009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Выноска-облако 20"/>
          <p:cNvSpPr/>
          <p:nvPr/>
        </p:nvSpPr>
        <p:spPr>
          <a:xfrm>
            <a:off x="305849" y="3156009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Выноска-облако 21"/>
          <p:cNvSpPr/>
          <p:nvPr/>
        </p:nvSpPr>
        <p:spPr>
          <a:xfrm>
            <a:off x="7462795" y="3434182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Выноска-облако 22"/>
          <p:cNvSpPr/>
          <p:nvPr/>
        </p:nvSpPr>
        <p:spPr>
          <a:xfrm>
            <a:off x="339392" y="4798755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Выноска-облако 25"/>
          <p:cNvSpPr/>
          <p:nvPr/>
        </p:nvSpPr>
        <p:spPr>
          <a:xfrm>
            <a:off x="7576619" y="4242300"/>
            <a:ext cx="624483" cy="389805"/>
          </a:xfrm>
          <a:prstGeom prst="cloudCallout">
            <a:avLst>
              <a:gd name="adj1" fmla="val -13141"/>
              <a:gd name="adj2" fmla="val 4901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DM027.potx" id="{0DB4D349-ADC4-4C2E-A928-BB11817989A0}" vid="{B776F718-2411-497F-9303-EDB258200B0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2038</Words>
  <Application>Microsoft Office PowerPoint</Application>
  <PresentationFormat>Экран (4:3)</PresentationFormat>
  <Paragraphs>266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Microsoft YaHei</vt:lpstr>
      <vt:lpstr>Arial</vt:lpstr>
      <vt:lpstr>Arial Black</vt:lpstr>
      <vt:lpstr>Calibri</vt:lpstr>
      <vt:lpstr>Times New Roman</vt:lpstr>
      <vt:lpstr>16_RDM027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Карта ТЕКУЩЕГО СОСТОЯНИЯ ПРОЦЕССА:  «ОПТИМИЗАЦИЯ ПРОЦЕССА РАБОТЫ МЕТОДИЧЕСКОЙ СЛУЖБЫ ДОУ В РАМКАХ РЕШЕНИЯ ГОДОВЫХ ЗАДАЧ В МБДОУ ДЕТСКИЙ САД №85».</vt:lpstr>
      <vt:lpstr>Карта ТЕКУЩЕГО СОСТОЯНИЯ процесса:  «ОПТИМИЗАЦИЯ ПРОЦЕССА РАБОТЫ МЕТОДИЧЕСКОЙ СЛУЖБЫ ДОУ В РАМКАХ РЕШЕНИЯ ГОДОВЫХ ЗАДАЧ В МБДОУ ДЕТСКИЙ САД №85».</vt:lpstr>
      <vt:lpstr>Карта ЦЕЛЕВОГО СОСТОЯНИЯ проЦЕССА:  «ОПТИМИЗАЦИЯ ПРОЦЕССА РАБОТЫ МЕТОДИЧЕСКОЙ СЛУЖБЫ ДОУ В РАМКАХ РЕШЕНИЯ ГОДОВЫХ ЗАДАЧ В МБДОУ ДЕТСКИЙ САД №85».</vt:lpstr>
      <vt:lpstr>Карта ЦЕЛЕВОГО СОСТОЯНИЯ проЦЕССА:  «ОПТИМИЗАЦИЯ ПРОЦЕССА РАБОТЫ МЕТОДИЧЕСКОЙ СЛУЖБЫ ДОУ В РАМКАХ РЕШЕНИЯ ГОДОВЫХ ЗАДАЧ В МБДОУ ДЕТСКИЙ САД №85».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Пырсин</dc:creator>
  <cp:lastModifiedBy>Олег Пырсин</cp:lastModifiedBy>
  <cp:revision>53</cp:revision>
  <dcterms:created xsi:type="dcterms:W3CDTF">2020-01-21T10:16:05Z</dcterms:created>
  <dcterms:modified xsi:type="dcterms:W3CDTF">2020-01-22T09:04:08Z</dcterms:modified>
</cp:coreProperties>
</file>